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7" r:id="rId3"/>
    <p:sldMasterId id="2147483688" r:id="rId4"/>
    <p:sldMasterId id="214748368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ambassadors"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card-mode?category=zowe-conformant&amp;grouping=no&amp;embed=yes&amp;style=logo"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6e1d87482_0_7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6e1d87482_0_7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009d6ca0f_1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7009d6ca0f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rPr lang="en" sz="1100">
                <a:solidFill>
                  <a:schemeClr val="dk1"/>
                </a:solidFill>
              </a:rPr>
              <a:t>Only for Premier members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40e9472b06_0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40e9472b0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https://jmertic.github.io/committee-gallery/open-mainframe-project-governing-board.html</a:t>
            </a:r>
            <a:r>
              <a:rPr lang="en"/>
              <a:t> </a:t>
            </a:r>
            <a:endParaRPr/>
          </a:p>
        </p:txBody>
      </p:sp>
      <p:sp>
        <p:nvSpPr>
          <p:cNvPr id="396" name="Google Shape;396;g240e9472b06_0_3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710b715e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b710b715e9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b710b715e9_0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9d486a0e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9d486a0e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1d9d486a0e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cc39f4deca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cc39f4deca_0_3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cc39f4deca_0_3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cc39f4deca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cc39f4deca_0_3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cc39f4deca_0_3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cc39f4deca_0_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cc39f4deca_0_5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cc39f4deca_0_5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7009d6ca0f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7009d6ca0f_1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40e9472b06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0e9472b06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49" name="Google Shape;449;g240e9472b06_0_533: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0e9472b06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0e9472b06_0_6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40e9472b06_0_62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64e25ddb5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1164e25ddb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49b39e26ea_0_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149b39e26ea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3a8b1489c_6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3a8b1489c_6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009d6ca0f_1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7009d6ca0f_1_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0e9472b06_0_6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0e9472b06_0_6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40e9472b06_0_62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cc39f4deca_0_5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cc39f4deca_0_5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1cc39f4deca_0_53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7009d6ca0f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7009d6ca0f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7009d6ca0f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009d6ca0f_1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939da81e7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939da81e7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939da81e78_6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7009d6ca0f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009d6ca0f_1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7009d6ca0f_1_18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848de21c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848de21c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242413b9d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242413b9d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283" name="Google Shape;283;gc242413b9d_0_88: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848de21cf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848de21cf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009d6ca0f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009d6ca0f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242413b9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242413b9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https://jmertic.github.io/committee-gallery/open-mainframe-project-ambassadors</a:t>
            </a:r>
            <a:r>
              <a:rPr lang="en"/>
              <a: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7009d6ca0f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7009d6ca0f_1_1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7009d6ca0f_1_1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f5645e89b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f5645e89b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cbacbb4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cbacbb4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https://landscape.openmainframeproject.org/card-mode?category=zowe-conformant&amp;grouping=no&amp;embed=yes&amp;style=logo</a:t>
            </a:r>
            <a:r>
              <a:rPr lang="en"/>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848de21cf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848de21cf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7009d6ca0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7009d6ca0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5b03b2612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b03b2612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6f3e7305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6f3e7305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 more details here: https://www.linuxfoundation.org/join/#benefits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7009d6ca0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7009d6ca0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e3a8b1489c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e3a8b1489c_4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3a8b1489c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44" name="Google Shape;344;ge3a8b1489c_5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3a8b1489c_5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3a8b1489c_5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 sz="1200">
                <a:latin typeface="Calibri"/>
                <a:ea typeface="Calibri"/>
                <a:cs typeface="Calibri"/>
                <a:sym typeface="Calibri"/>
              </a:rPr>
              <a:t>their</a:t>
            </a:r>
            <a:r>
              <a:rPr lang="en"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https://landscape.openmainframeproject.org/fullscreen/open-source</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009d6ca0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09d6ca0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png"/><Relationship Id="rId3" Type="http://schemas.openxmlformats.org/officeDocument/2006/relationships/image" Target="../media/image8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085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7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56" cy="518220"/>
          </a:xfrm>
          <a:prstGeom prst="rect">
            <a:avLst/>
          </a:prstGeom>
          <a:noFill/>
          <a:ln>
            <a:noFill/>
          </a:ln>
        </p:spPr>
      </p:pic>
      <p:sp>
        <p:nvSpPr>
          <p:cNvPr id="98" name="Google Shape;98;p15"/>
          <p:cNvSpPr/>
          <p:nvPr/>
        </p:nvSpPr>
        <p:spPr>
          <a:xfrm>
            <a:off x="0" y="5112913"/>
            <a:ext cx="9144000" cy="50625"/>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625" cy="314325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825"/>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2" name="Google Shape;112;p1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13" name="Google Shape;113;p1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14" name="Google Shape;114;p1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15" name="Google Shape;115;p1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6" name="Shape 116"/>
        <p:cNvGrpSpPr/>
        <p:nvPr/>
      </p:nvGrpSpPr>
      <p:grpSpPr>
        <a:xfrm>
          <a:off x="0" y="0"/>
          <a:ext cx="0" cy="0"/>
          <a:chOff x="0" y="0"/>
          <a:chExt cx="0" cy="0"/>
        </a:xfrm>
      </p:grpSpPr>
      <p:sp>
        <p:nvSpPr>
          <p:cNvPr id="117" name="Google Shape;117;p1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18" name="Google Shape;118;p1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19" name="Google Shape;119;p1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20" name="Google Shape;120;p1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1" name="Google Shape;121;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22" name="Google Shape;122;p1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23" name="Google Shape;123;p1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24" name="Shape 124"/>
        <p:cNvGrpSpPr/>
        <p:nvPr/>
      </p:nvGrpSpPr>
      <p:grpSpPr>
        <a:xfrm>
          <a:off x="0" y="0"/>
          <a:ext cx="0" cy="0"/>
          <a:chOff x="0" y="0"/>
          <a:chExt cx="0" cy="0"/>
        </a:xfrm>
      </p:grpSpPr>
      <p:sp>
        <p:nvSpPr>
          <p:cNvPr id="125" name="Google Shape;125;p20"/>
          <p:cNvSpPr/>
          <p:nvPr>
            <p:ph idx="2" type="pic"/>
          </p:nvPr>
        </p:nvSpPr>
        <p:spPr>
          <a:xfrm>
            <a:off x="9100" y="0"/>
            <a:ext cx="9144000" cy="5143500"/>
          </a:xfrm>
          <a:prstGeom prst="rect">
            <a:avLst/>
          </a:prstGeom>
          <a:noFill/>
          <a:ln>
            <a:noFill/>
          </a:ln>
        </p:spPr>
      </p:sp>
      <p:sp>
        <p:nvSpPr>
          <p:cNvPr id="126" name="Google Shape;126;p2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27" name="Shape 127"/>
        <p:cNvGrpSpPr/>
        <p:nvPr/>
      </p:nvGrpSpPr>
      <p:grpSpPr>
        <a:xfrm>
          <a:off x="0" y="0"/>
          <a:ext cx="0" cy="0"/>
          <a:chOff x="0" y="0"/>
          <a:chExt cx="0" cy="0"/>
        </a:xfrm>
      </p:grpSpPr>
      <p:sp>
        <p:nvSpPr>
          <p:cNvPr id="128" name="Google Shape;128;p2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9" name="Google Shape;129;p2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30" name="Google Shape;130;p2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31" name="Google Shape;131;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32" name="Google Shape;132;p2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3" name="Google Shape;133;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4" name="Google Shape;134;p2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5" name="Google Shape;135;p2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36" name="Shape 136"/>
        <p:cNvGrpSpPr/>
        <p:nvPr/>
      </p:nvGrpSpPr>
      <p:grpSpPr>
        <a:xfrm>
          <a:off x="0" y="0"/>
          <a:ext cx="0" cy="0"/>
          <a:chOff x="0" y="0"/>
          <a:chExt cx="0" cy="0"/>
        </a:xfrm>
      </p:grpSpPr>
      <p:sp>
        <p:nvSpPr>
          <p:cNvPr id="137" name="Google Shape;137;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8" name="Google Shape;138;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9" name="Google Shape;139;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40" name="Google Shape;140;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41" name="Google Shape;141;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42" name="Google Shape;142;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43" name="Google Shape;143;p2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144" name="Google Shape;144;p2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145" name="Google Shape;145;p2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146" name="Google Shape;146;p2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7" name="Google Shape;147;p2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48" name="Google Shape;148;p2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49" name="Shape 149"/>
        <p:cNvGrpSpPr/>
        <p:nvPr/>
      </p:nvGrpSpPr>
      <p:grpSpPr>
        <a:xfrm>
          <a:off x="0" y="0"/>
          <a:ext cx="0" cy="0"/>
          <a:chOff x="0" y="0"/>
          <a:chExt cx="0" cy="0"/>
        </a:xfrm>
      </p:grpSpPr>
      <p:sp>
        <p:nvSpPr>
          <p:cNvPr id="150" name="Google Shape;150;p2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1" name="Google Shape;151;p2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2" name="Google Shape;152;p2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3" name="Google Shape;153;p2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154" name="Google Shape;154;p2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5" name="Google Shape;155;p2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56" name="Shape 156"/>
        <p:cNvGrpSpPr/>
        <p:nvPr/>
      </p:nvGrpSpPr>
      <p:grpSpPr>
        <a:xfrm>
          <a:off x="0" y="0"/>
          <a:ext cx="0" cy="0"/>
          <a:chOff x="0" y="0"/>
          <a:chExt cx="0" cy="0"/>
        </a:xfrm>
      </p:grpSpPr>
      <p:sp>
        <p:nvSpPr>
          <p:cNvPr id="157" name="Google Shape;157;p2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58" name="Google Shape;158;p2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59" name="Google Shape;159;p2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160" name="Google Shape;160;p2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6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65" name="Google Shape;165;p2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168" name="Google Shape;168;p2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169" name="Google Shape;169;p2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170" name="Google Shape;170;p2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1" name="Shape 171"/>
        <p:cNvGrpSpPr/>
        <p:nvPr/>
      </p:nvGrpSpPr>
      <p:grpSpPr>
        <a:xfrm>
          <a:off x="0" y="0"/>
          <a:ext cx="0" cy="0"/>
          <a:chOff x="0" y="0"/>
          <a:chExt cx="0" cy="0"/>
        </a:xfrm>
      </p:grpSpPr>
      <p:sp>
        <p:nvSpPr>
          <p:cNvPr id="172" name="Google Shape;172;p2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75" name="Google Shape;175;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78" name="Google Shape;178;p2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179" name="Shape 179"/>
        <p:cNvGrpSpPr/>
        <p:nvPr/>
      </p:nvGrpSpPr>
      <p:grpSpPr>
        <a:xfrm>
          <a:off x="0" y="0"/>
          <a:ext cx="0" cy="0"/>
          <a:chOff x="0" y="0"/>
          <a:chExt cx="0" cy="0"/>
        </a:xfrm>
      </p:grpSpPr>
      <p:sp>
        <p:nvSpPr>
          <p:cNvPr id="180" name="Google Shape;180;p2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1" name="Google Shape;181;p2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182" name="Google Shape;182;p2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p2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84" name="Google Shape;184;p2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85" name="Google Shape;185;p2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186" name="Google Shape;186;p2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91" name="Shape 191"/>
        <p:cNvGrpSpPr/>
        <p:nvPr/>
      </p:nvGrpSpPr>
      <p:grpSpPr>
        <a:xfrm>
          <a:off x="0" y="0"/>
          <a:ext cx="0" cy="0"/>
          <a:chOff x="0" y="0"/>
          <a:chExt cx="0" cy="0"/>
        </a:xfrm>
      </p:grpSpPr>
      <p:sp>
        <p:nvSpPr>
          <p:cNvPr id="192" name="Google Shape;192;p3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93" name="Google Shape;193;p3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94" name="Google Shape;194;p3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95" name="Google Shape;195;p3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96" name="Google Shape;196;p3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7" name="Shape 197"/>
        <p:cNvGrpSpPr/>
        <p:nvPr/>
      </p:nvGrpSpPr>
      <p:grpSpPr>
        <a:xfrm>
          <a:off x="0" y="0"/>
          <a:ext cx="0" cy="0"/>
          <a:chOff x="0" y="0"/>
          <a:chExt cx="0" cy="0"/>
        </a:xfrm>
      </p:grpSpPr>
      <p:sp>
        <p:nvSpPr>
          <p:cNvPr id="198" name="Google Shape;198;p3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99" name="Google Shape;199;p3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00" name="Google Shape;200;p3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01" name="Google Shape;201;p3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3" name="Google Shape;203;p3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04" name="Google Shape;204;p3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05" name="Shape 205"/>
        <p:cNvGrpSpPr/>
        <p:nvPr/>
      </p:nvGrpSpPr>
      <p:grpSpPr>
        <a:xfrm>
          <a:off x="0" y="0"/>
          <a:ext cx="0" cy="0"/>
          <a:chOff x="0" y="0"/>
          <a:chExt cx="0" cy="0"/>
        </a:xfrm>
      </p:grpSpPr>
      <p:sp>
        <p:nvSpPr>
          <p:cNvPr id="206" name="Google Shape;206;p33"/>
          <p:cNvSpPr/>
          <p:nvPr>
            <p:ph idx="2" type="pic"/>
          </p:nvPr>
        </p:nvSpPr>
        <p:spPr>
          <a:xfrm>
            <a:off x="9100" y="0"/>
            <a:ext cx="9144000" cy="5143500"/>
          </a:xfrm>
          <a:prstGeom prst="rect">
            <a:avLst/>
          </a:prstGeom>
          <a:noFill/>
          <a:ln>
            <a:noFill/>
          </a:ln>
        </p:spPr>
      </p:sp>
      <p:sp>
        <p:nvSpPr>
          <p:cNvPr id="207" name="Google Shape;207;p3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08" name="Shape 208"/>
        <p:cNvGrpSpPr/>
        <p:nvPr/>
      </p:nvGrpSpPr>
      <p:grpSpPr>
        <a:xfrm>
          <a:off x="0" y="0"/>
          <a:ext cx="0" cy="0"/>
          <a:chOff x="0" y="0"/>
          <a:chExt cx="0" cy="0"/>
        </a:xfrm>
      </p:grpSpPr>
      <p:sp>
        <p:nvSpPr>
          <p:cNvPr id="209" name="Google Shape;209;p3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0" name="Google Shape;210;p3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11" name="Google Shape;211;p3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12" name="Google Shape;212;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3" name="Google Shape;213;p3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4" name="Google Shape;214;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5" name="Google Shape;215;p3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16" name="Google Shape;216;p3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17" name="Shape 217"/>
        <p:cNvGrpSpPr/>
        <p:nvPr/>
      </p:nvGrpSpPr>
      <p:grpSpPr>
        <a:xfrm>
          <a:off x="0" y="0"/>
          <a:ext cx="0" cy="0"/>
          <a:chOff x="0" y="0"/>
          <a:chExt cx="0" cy="0"/>
        </a:xfrm>
      </p:grpSpPr>
      <p:sp>
        <p:nvSpPr>
          <p:cNvPr id="218" name="Google Shape;218;p3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9" name="Google Shape;219;p3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0" name="Google Shape;220;p3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1" name="Google Shape;221;p3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2" name="Google Shape;222;p3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3" name="Google Shape;223;p3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4" name="Google Shape;224;p3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25" name="Google Shape;225;p3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26" name="Google Shape;226;p3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27" name="Google Shape;227;p3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8" name="Google Shape;228;p3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29" name="Google Shape;229;p3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30" name="Shape 230"/>
        <p:cNvGrpSpPr/>
        <p:nvPr/>
      </p:nvGrpSpPr>
      <p:grpSpPr>
        <a:xfrm>
          <a:off x="0" y="0"/>
          <a:ext cx="0" cy="0"/>
          <a:chOff x="0" y="0"/>
          <a:chExt cx="0" cy="0"/>
        </a:xfrm>
      </p:grpSpPr>
      <p:sp>
        <p:nvSpPr>
          <p:cNvPr id="231" name="Google Shape;231;p3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32" name="Google Shape;232;p3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33" name="Google Shape;233;p3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34" name="Google Shape;234;p3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35" name="Google Shape;235;p3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36" name="Google Shape;236;p3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37" name="Shape 237"/>
        <p:cNvGrpSpPr/>
        <p:nvPr/>
      </p:nvGrpSpPr>
      <p:grpSpPr>
        <a:xfrm>
          <a:off x="0" y="0"/>
          <a:ext cx="0" cy="0"/>
          <a:chOff x="0" y="0"/>
          <a:chExt cx="0" cy="0"/>
        </a:xfrm>
      </p:grpSpPr>
      <p:sp>
        <p:nvSpPr>
          <p:cNvPr id="238" name="Google Shape;238;p3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39" name="Google Shape;239;p3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40" name="Google Shape;240;p3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41" name="Google Shape;241;p3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42" name="Shape 24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3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46" name="Google Shape;246;p3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47" name="Shape 247"/>
        <p:cNvGrpSpPr/>
        <p:nvPr/>
      </p:nvGrpSpPr>
      <p:grpSpPr>
        <a:xfrm>
          <a:off x="0" y="0"/>
          <a:ext cx="0" cy="0"/>
          <a:chOff x="0" y="0"/>
          <a:chExt cx="0" cy="0"/>
        </a:xfrm>
      </p:grpSpPr>
      <p:pic>
        <p:nvPicPr>
          <p:cNvPr id="248" name="Google Shape;248;p4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49" name="Google Shape;249;p4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50" name="Google Shape;250;p4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51" name="Google Shape;251;p4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4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4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56" name="Google Shape;25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59" name="Google Shape;259;p4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60" name="Shape 260"/>
        <p:cNvGrpSpPr/>
        <p:nvPr/>
      </p:nvGrpSpPr>
      <p:grpSpPr>
        <a:xfrm>
          <a:off x="0" y="0"/>
          <a:ext cx="0" cy="0"/>
          <a:chOff x="0" y="0"/>
          <a:chExt cx="0" cy="0"/>
        </a:xfrm>
      </p:grpSpPr>
      <p:sp>
        <p:nvSpPr>
          <p:cNvPr id="261" name="Google Shape;261;p4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62" name="Google Shape;262;p4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63" name="Google Shape;263;p4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4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65" name="Google Shape;265;p4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66" name="Google Shape;266;p4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67" name="Google Shape;267;p4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theme" Target="../theme/theme1.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theme" Target="../theme/theme3.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08" name="Google Shape;108;p1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p3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89" name="Google Shape;189;p3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3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openmainframeproject.org/about/governing-boar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openprofile.dev/my-calendar" TargetMode="Externa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hyperlink" Target="https://github.com/openmainframeproject/foundation/blob/main/elections.m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tac.openmainframeproject.org/meetings/" TargetMode="External"/><Relationship Id="rId4" Type="http://schemas.openxmlformats.org/officeDocument/2006/relationships/hyperlink" Target="https://tac.openmainframeproject.org/meetings/#tac-meeting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linuxfoundation.org/antitrust-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hyperlink" Target="https://tac.openmainframeproject.org/engagement/" TargetMode="Externa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hyperlink" Target="https://landscape.openmainframeproject.org/fullscreen" TargetMode="Externa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lists.openmainframeproject.org/g/omp-marketing" TargetMode="External"/><Relationship Id="rId4" Type="http://schemas.openxmlformats.org/officeDocument/2006/relationships/hyperlink" Target="https://zoom-lfx.platform.linuxfoundation.org/meeting/99663764982" TargetMode="External"/><Relationship Id="rId5" Type="http://schemas.openxmlformats.org/officeDocument/2006/relationships/image" Target="../media/image5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servicedesk.openmainframeproject.org" TargetMode="External"/><Relationship Id="rId4" Type="http://schemas.openxmlformats.org/officeDocument/2006/relationships/hyperlink" Target="https://openprofile.dev/" TargetMode="External"/><Relationship Id="rId5" Type="http://schemas.openxmlformats.org/officeDocument/2006/relationships/hyperlink" Target="https://servicedesk.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charter.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5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openmainframeproject.org/events" TargetMode="External"/><Relationship Id="rId4" Type="http://schemas.openxmlformats.org/officeDocument/2006/relationships/hyperlink" Target="https://github.com/openmainframeproject/foundation/issues/new/choose" TargetMode="External"/><Relationship Id="rId5"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members.openmainframeproject.org" TargetMode="External"/><Relationship Id="rId4" Type="http://schemas.openxmlformats.org/officeDocument/2006/relationships/hyperlink" Target="https://servicedesk.openmainframeproject.org" TargetMode="External"/><Relationship Id="rId5" Type="http://schemas.openxmlformats.org/officeDocument/2006/relationships/image" Target="../media/image8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hyperlink" Target="https://www.openmainframeproject.org/resources/newslette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7.png"/><Relationship Id="rId6" Type="http://schemas.openxmlformats.org/officeDocument/2006/relationships/image" Target="../media/image30.png"/><Relationship Id="rId7"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jira.linuxfoundation.org/plugins/servlet/desk/portal/23/create/508" TargetMode="Externa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11" Type="http://schemas.openxmlformats.org/officeDocument/2006/relationships/image" Target="../media/image59.png"/><Relationship Id="rId10" Type="http://schemas.openxmlformats.org/officeDocument/2006/relationships/hyperlink" Target="https://jira.linuxfoundation.org/plugins/servlet/desk/portal/23/create/508" TargetMode="External"/><Relationship Id="rId13" Type="http://schemas.openxmlformats.org/officeDocument/2006/relationships/image" Target="../media/image74.png"/><Relationship Id="rId12"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jira.linuxfoundation.org/plugins/servlet/desk/portal/23/create/511" TargetMode="External"/><Relationship Id="rId4" Type="http://schemas.openxmlformats.org/officeDocument/2006/relationships/hyperlink" Target="https://www.openmainframeproject.org/news/blog" TargetMode="External"/><Relationship Id="rId9" Type="http://schemas.openxmlformats.org/officeDocument/2006/relationships/hyperlink" Target="https://jira.linuxfoundation.org/plugins/servlet/desk/portal/23/create/514" TargetMode="External"/><Relationship Id="rId15" Type="http://schemas.openxmlformats.org/officeDocument/2006/relationships/image" Target="../media/image65.png"/><Relationship Id="rId14" Type="http://schemas.openxmlformats.org/officeDocument/2006/relationships/image" Target="../media/image81.png"/><Relationship Id="rId17" Type="http://schemas.openxmlformats.org/officeDocument/2006/relationships/image" Target="../media/image71.png"/><Relationship Id="rId16" Type="http://schemas.openxmlformats.org/officeDocument/2006/relationships/image" Target="../media/image66.png"/><Relationship Id="rId5" Type="http://schemas.openxmlformats.org/officeDocument/2006/relationships/hyperlink" Target="https://www.linux.com/" TargetMode="External"/><Relationship Id="rId6" Type="http://schemas.openxmlformats.org/officeDocument/2006/relationships/hyperlink" Target="mailto:podcast@openmainframeproject.org" TargetMode="External"/><Relationship Id="rId18" Type="http://schemas.openxmlformats.org/officeDocument/2006/relationships/image" Target="../media/image79.png"/><Relationship Id="rId7" Type="http://schemas.openxmlformats.org/officeDocument/2006/relationships/hyperlink" Target="https://www.openmainframeproject.org/news/podcast" TargetMode="External"/><Relationship Id="rId8" Type="http://schemas.openxmlformats.org/officeDocument/2006/relationships/hyperlink" Target="https://jira.linuxfoundation.org/plugins/servlet/desk/portal/23/create/50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mailto:pr@openmainframeproject.org" TargetMode="External"/><Relationship Id="rId4" Type="http://schemas.openxmlformats.org/officeDocument/2006/relationships/image" Target="../media/image69.png"/><Relationship Id="rId5"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88.png"/><Relationship Id="rId7"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mailto:mentorship@openmainframeproject.org" TargetMode="Externa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twork.openmainframeproject.org" TargetMode="External"/><Relationship Id="rId4" Type="http://schemas.openxmlformats.org/officeDocument/2006/relationships/hyperlink" Target="mailto:trademark@linuxfoundation.org" TargetMode="External"/><Relationship Id="rId9" Type="http://schemas.openxmlformats.org/officeDocument/2006/relationships/image" Target="../media/image77.png"/><Relationship Id="rId5" Type="http://schemas.openxmlformats.org/officeDocument/2006/relationships/hyperlink" Target="https://www.linuxfoundation.org/trademark-usage" TargetMode="External"/><Relationship Id="rId6" Type="http://schemas.openxmlformats.org/officeDocument/2006/relationships/hyperlink" Target="https://www.openmainframeproject.org/communication-guidelines" TargetMode="External"/><Relationship Id="rId7" Type="http://schemas.openxmlformats.org/officeDocument/2006/relationships/hyperlink" Target="https://openmainframeproject.org/membership-overview" TargetMode="External"/><Relationship Id="rId8"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www.openmainframeproject.org/membership-overview"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8.png"/><Relationship Id="rId13" Type="http://schemas.openxmlformats.org/officeDocument/2006/relationships/image" Target="../media/image44.png"/><Relationship Id="rId12" Type="http://schemas.openxmlformats.org/officeDocument/2006/relationships/image" Target="../media/image42.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68.png"/><Relationship Id="rId9" Type="http://schemas.openxmlformats.org/officeDocument/2006/relationships/image" Target="../media/image39.png"/><Relationship Id="rId15" Type="http://schemas.openxmlformats.org/officeDocument/2006/relationships/image" Target="../media/image46.png"/><Relationship Id="rId14" Type="http://schemas.openxmlformats.org/officeDocument/2006/relationships/image" Target="../media/image57.png"/><Relationship Id="rId17" Type="http://schemas.openxmlformats.org/officeDocument/2006/relationships/image" Target="../media/image43.png"/><Relationship Id="rId16" Type="http://schemas.openxmlformats.org/officeDocument/2006/relationships/image" Target="../media/image51.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45.png"/><Relationship Id="rId8"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openmainframeproject.org/annual-report/2023" TargetMode="Externa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www.openmainframeproject.org/join" TargetMode="Externa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hyperlink" Target="https://openmainframeproject.org/our-projects/" TargetMode="Externa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lang="en"/>
              <a:t>Membership</a:t>
            </a:r>
            <a:r>
              <a:rPr lang="en"/>
              <a:t> Overview</a:t>
            </a:r>
            <a:endParaRPr/>
          </a:p>
        </p:txBody>
      </p:sp>
      <p:sp>
        <p:nvSpPr>
          <p:cNvPr id="273" name="Google Shape;273;p43"/>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Find the latest version of this deck in your </a:t>
            </a:r>
            <a:r>
              <a:rPr lang="en" u="sng">
                <a:solidFill>
                  <a:schemeClr val="hlink"/>
                </a:solidFill>
                <a:hlinkClick r:id="rId3"/>
              </a:rPr>
              <a:t>LFX Organizational Dashboard</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2"/>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Governing Board</a:t>
            </a:r>
            <a:endParaRPr/>
          </a:p>
        </p:txBody>
      </p:sp>
      <p:sp>
        <p:nvSpPr>
          <p:cNvPr id="390" name="Google Shape;390;p52"/>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391" name="Google Shape;391;p52"/>
          <p:cNvSpPr/>
          <p:nvPr/>
        </p:nvSpPr>
        <p:spPr>
          <a:xfrm>
            <a:off x="5277394" y="0"/>
            <a:ext cx="3866700" cy="49797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92" name="Google Shape;392;p52"/>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Font typeface="Arial"/>
              <a:buNone/>
            </a:pPr>
            <a:r>
              <a:rPr lang="en" sz="1500"/>
              <a:t>Comprised of one voting representative from each Platinum Open Mainframe Project member, 1 annually elected Silver member representative per 10 Silver members, 1 annually elected Academic member representative per 10 Academic members, the TAC Chairperson, and attended by the Marketing Committee Chair, the Governing Board’s responsibilities include:</a:t>
            </a:r>
            <a:endParaRPr sz="1300"/>
          </a:p>
          <a:p>
            <a:pPr indent="-279400" lvl="0" marL="285750" rtl="0" algn="l">
              <a:spcBef>
                <a:spcPts val="1200"/>
              </a:spcBef>
              <a:spcAft>
                <a:spcPts val="0"/>
              </a:spcAft>
              <a:buClr>
                <a:schemeClr val="dk2"/>
              </a:buClr>
              <a:buSzPts val="1516"/>
              <a:buFont typeface="Gill Sans"/>
              <a:buChar char="•"/>
            </a:pPr>
            <a:r>
              <a:rPr lang="en" sz="1500"/>
              <a:t>Approving a budget</a:t>
            </a:r>
            <a:endParaRPr sz="1300"/>
          </a:p>
          <a:p>
            <a:pPr indent="-279400" lvl="0" marL="285750" rtl="0" algn="l">
              <a:spcBef>
                <a:spcPts val="600"/>
              </a:spcBef>
              <a:spcAft>
                <a:spcPts val="0"/>
              </a:spcAft>
              <a:buClr>
                <a:schemeClr val="dk2"/>
              </a:buClr>
              <a:buSzPts val="1516"/>
              <a:buFont typeface="Gill Sans"/>
              <a:buChar char="•"/>
            </a:pPr>
            <a:r>
              <a:rPr lang="en" sz="1500"/>
              <a:t>Electing a Chair to preside over Governing Board meetings, authorize expenditures approved by the budget and manage any day-to-day operations</a:t>
            </a:r>
            <a:endParaRPr sz="1300"/>
          </a:p>
          <a:p>
            <a:pPr indent="-279400" lvl="0" marL="285750" rtl="0" algn="l">
              <a:spcBef>
                <a:spcPts val="600"/>
              </a:spcBef>
              <a:spcAft>
                <a:spcPts val="0"/>
              </a:spcAft>
              <a:buClr>
                <a:schemeClr val="dk2"/>
              </a:buClr>
              <a:buSzPts val="1516"/>
              <a:buFont typeface="Gill Sans"/>
              <a:buChar char="•"/>
            </a:pPr>
            <a:r>
              <a:rPr lang="en" sz="1500"/>
              <a:t>Overseeing all Project business and marketing matters</a:t>
            </a:r>
            <a:endParaRPr sz="1500"/>
          </a:p>
          <a:p>
            <a:pPr indent="0" lvl="0" marL="0" rtl="0" algn="l">
              <a:spcBef>
                <a:spcPts val="600"/>
              </a:spcBef>
              <a:spcAft>
                <a:spcPts val="0"/>
              </a:spcAft>
              <a:buClr>
                <a:schemeClr val="dk1"/>
              </a:buClr>
              <a:buSzPts val="1100"/>
              <a:buFont typeface="Arial"/>
              <a:buNone/>
            </a:pPr>
            <a:r>
              <a:t/>
            </a:r>
            <a:endParaRPr sz="1500"/>
          </a:p>
          <a:p>
            <a:pPr indent="0" lvl="0" marL="0" rtl="0" algn="l">
              <a:spcBef>
                <a:spcPts val="600"/>
              </a:spcBef>
              <a:spcAft>
                <a:spcPts val="0"/>
              </a:spcAft>
              <a:buNone/>
            </a:pPr>
            <a:r>
              <a:rPr lang="en" sz="1500"/>
              <a:t>Current Governing Board members listed at </a:t>
            </a:r>
            <a:r>
              <a:rPr lang="en" sz="1500" u="sng">
                <a:solidFill>
                  <a:schemeClr val="hlink"/>
                </a:solidFill>
                <a:hlinkClick r:id="rId3"/>
              </a:rPr>
              <a:t>https://www.openmainframeproject.org/about/governing-board</a:t>
            </a:r>
            <a:endParaRPr sz="2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Governing Board Representatives</a:t>
            </a:r>
            <a:endParaRPr/>
          </a:p>
        </p:txBody>
      </p:sp>
      <p:sp>
        <p:nvSpPr>
          <p:cNvPr id="399" name="Google Shape;399;p5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53"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 OKRs 2026</a:t>
            </a:r>
            <a:endParaRPr/>
          </a:p>
        </p:txBody>
      </p:sp>
      <p:sp>
        <p:nvSpPr>
          <p:cNvPr id="407" name="Google Shape;407;p54"/>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b="1" lang="en" sz="1200"/>
              <a:t>O1 - Grow partnerships with key industry events and groups.</a:t>
            </a:r>
            <a:endParaRPr b="1" sz="1200"/>
          </a:p>
          <a:p>
            <a:pPr indent="-241300" lvl="0" marL="342900" rtl="0" algn="l">
              <a:spcBef>
                <a:spcPts val="400"/>
              </a:spcBef>
              <a:spcAft>
                <a:spcPts val="0"/>
              </a:spcAft>
              <a:buSzPts val="1200"/>
              <a:buChar char="•"/>
            </a:pPr>
            <a:r>
              <a:rPr lang="en" sz="1200"/>
              <a:t>KR1 - Continue having a track as GS UK and Community Day at IBM TechXchange, increasing session submissions and attendees to talks by 10%.</a:t>
            </a:r>
            <a:endParaRPr sz="1200"/>
          </a:p>
          <a:p>
            <a:pPr indent="-241300" lvl="0" marL="342900" rtl="0" algn="l">
              <a:spcBef>
                <a:spcPts val="0"/>
              </a:spcBef>
              <a:spcAft>
                <a:spcPts val="0"/>
              </a:spcAft>
              <a:buSzPts val="1200"/>
              <a:buChar char="•"/>
            </a:pPr>
            <a:r>
              <a:rPr lang="en" sz="1200"/>
              <a:t>KR2 - Partner with SHARE on a track that features Open Mainframe Project initiatives and open source on the mainframe.</a:t>
            </a:r>
            <a:endParaRPr sz="1200"/>
          </a:p>
          <a:p>
            <a:pPr indent="-241300" lvl="0" marL="342900" rtl="0" algn="l">
              <a:spcBef>
                <a:spcPts val="0"/>
              </a:spcBef>
              <a:spcAft>
                <a:spcPts val="0"/>
              </a:spcAft>
              <a:buSzPts val="1200"/>
              <a:buChar char="•"/>
            </a:pPr>
            <a:r>
              <a:rPr lang="en" sz="1200"/>
              <a:t>KR3 - Sponsor VM Workshop and increase sessions featuring Open Mainframe Project initiatives, and open source on the mainframe by 10%.</a:t>
            </a:r>
            <a:endParaRPr sz="1200"/>
          </a:p>
          <a:p>
            <a:pPr indent="-241300" lvl="0" marL="342900" rtl="0" algn="l">
              <a:spcBef>
                <a:spcPts val="0"/>
              </a:spcBef>
              <a:spcAft>
                <a:spcPts val="0"/>
              </a:spcAft>
              <a:buSzPts val="1200"/>
              <a:buChar char="•"/>
            </a:pPr>
            <a:r>
              <a:rPr lang="en" sz="1200"/>
              <a:t>KR4 - Continue work with MSCS, growing the amount of content related to diversity in the mainframe industry by 10%</a:t>
            </a:r>
            <a:endParaRPr sz="1200"/>
          </a:p>
          <a:p>
            <a:pPr indent="0" lvl="0" marL="0" rtl="0" algn="l">
              <a:spcBef>
                <a:spcPts val="400"/>
              </a:spcBef>
              <a:spcAft>
                <a:spcPts val="0"/>
              </a:spcAft>
              <a:buClr>
                <a:schemeClr val="dk1"/>
              </a:buClr>
              <a:buSzPts val="800"/>
              <a:buFont typeface="Arial"/>
              <a:buNone/>
            </a:pPr>
            <a:r>
              <a:rPr b="1" lang="en" sz="1200"/>
              <a:t>O2 - Strengthen technical initiatives and support for broad open source projects on the mainframe</a:t>
            </a:r>
            <a:endParaRPr b="1" sz="1200"/>
          </a:p>
          <a:p>
            <a:pPr indent="-241300" lvl="0" marL="342900" rtl="0" algn="l">
              <a:spcBef>
                <a:spcPts val="400"/>
              </a:spcBef>
              <a:spcAft>
                <a:spcPts val="0"/>
              </a:spcAft>
              <a:buSzPts val="1200"/>
              <a:buChar char="•"/>
            </a:pPr>
            <a:r>
              <a:rPr lang="en" sz="1200"/>
              <a:t>KR1 - Leverage new mainframe infrastructure to offer open source communities CI/CD/testing infrastructure for their projects</a:t>
            </a:r>
            <a:endParaRPr sz="1200"/>
          </a:p>
          <a:p>
            <a:pPr indent="-241300" lvl="0" marL="342900" rtl="0" algn="l">
              <a:spcBef>
                <a:spcPts val="0"/>
              </a:spcBef>
              <a:spcAft>
                <a:spcPts val="0"/>
              </a:spcAft>
              <a:buSzPts val="1200"/>
              <a:buChar char="•"/>
            </a:pPr>
            <a:r>
              <a:rPr lang="en" sz="1200"/>
              <a:t>KR2 - Create a tighter alignment between Ambitus, Software Discovery Tool, Linux Distributions WG, zopen community, and Mainframe Software Hub for Linux to enable cooperation in making open source tools supported and available across z/OS and Linux s390x.</a:t>
            </a:r>
            <a:endParaRPr sz="1200"/>
          </a:p>
          <a:p>
            <a:pPr indent="-241300" lvl="0" marL="342900" rtl="0" algn="l">
              <a:spcBef>
                <a:spcPts val="0"/>
              </a:spcBef>
              <a:spcAft>
                <a:spcPts val="0"/>
              </a:spcAft>
              <a:buSzPts val="1200"/>
              <a:buChar char="•"/>
            </a:pPr>
            <a:r>
              <a:rPr lang="en" sz="1200"/>
              <a:t>KR3 - Increase contributions, organizations, and contributors across all projects by 10%</a:t>
            </a:r>
            <a:endParaRPr sz="1200"/>
          </a:p>
          <a:p>
            <a:pPr indent="0" lvl="0" marL="0" rtl="0" algn="l">
              <a:spcBef>
                <a:spcPts val="400"/>
              </a:spcBef>
              <a:spcAft>
                <a:spcPts val="0"/>
              </a:spcAft>
              <a:buClr>
                <a:schemeClr val="dk1"/>
              </a:buClr>
              <a:buSzPts val="800"/>
              <a:buFont typeface="Arial"/>
              <a:buNone/>
            </a:pPr>
            <a:r>
              <a:rPr b="1" lang="en" sz="1200"/>
              <a:t>O3 - Strengthen organizational engagement</a:t>
            </a:r>
            <a:endParaRPr b="1" sz="1200"/>
          </a:p>
          <a:p>
            <a:pPr indent="-241300" lvl="0" marL="342900" rtl="0" algn="l">
              <a:spcBef>
                <a:spcPts val="400"/>
              </a:spcBef>
              <a:spcAft>
                <a:spcPts val="0"/>
              </a:spcAft>
              <a:buSzPts val="1200"/>
              <a:buChar char="•"/>
            </a:pPr>
            <a:r>
              <a:rPr lang="en" sz="1200"/>
              <a:t>KR1 - Add 1 new Platinum member and 5 Silver members</a:t>
            </a:r>
            <a:endParaRPr sz="1200"/>
          </a:p>
          <a:p>
            <a:pPr indent="-241300" lvl="0" marL="342900" rtl="0" algn="l">
              <a:spcBef>
                <a:spcPts val="0"/>
              </a:spcBef>
              <a:spcAft>
                <a:spcPts val="0"/>
              </a:spcAft>
              <a:buSzPts val="1200"/>
              <a:buChar char="•"/>
            </a:pPr>
            <a:r>
              <a:rPr lang="en" sz="1200"/>
              <a:t>KR2 - Publish 10 customer/vendor references speaking to how they leverage Open Mainframe Project technical work</a:t>
            </a:r>
            <a:endParaRPr sz="1200"/>
          </a:p>
          <a:p>
            <a:pPr indent="-241300" lvl="0" marL="342900" rtl="0" algn="l">
              <a:spcBef>
                <a:spcPts val="0"/>
              </a:spcBef>
              <a:spcAft>
                <a:spcPts val="0"/>
              </a:spcAft>
              <a:buSzPts val="1200"/>
              <a:buChar char="•"/>
            </a:pPr>
            <a:r>
              <a:rPr lang="en" sz="1200"/>
              <a:t>KR3 - Develop an end-user advisory group with five customers.</a:t>
            </a:r>
            <a:endParaRPr sz="1200"/>
          </a:p>
          <a:p>
            <a:pPr indent="0" lvl="0" marL="0" rtl="0" algn="l">
              <a:spcBef>
                <a:spcPts val="400"/>
              </a:spcBef>
              <a:spcAft>
                <a:spcPts val="0"/>
              </a:spcAft>
              <a:buClr>
                <a:schemeClr val="dk1"/>
              </a:buClr>
              <a:buSzPts val="800"/>
              <a:buFont typeface="Arial"/>
              <a:buNone/>
            </a:pPr>
            <a:r>
              <a:t/>
            </a:r>
            <a:endParaRPr sz="1200"/>
          </a:p>
          <a:p>
            <a:pPr indent="0" lvl="0" marL="0" rtl="0" algn="l">
              <a:spcBef>
                <a:spcPts val="400"/>
              </a:spcBef>
              <a:spcAft>
                <a:spcPts val="0"/>
              </a:spcAft>
              <a:buNone/>
            </a:pPr>
            <a:r>
              <a:t/>
            </a:r>
            <a:endParaRPr sz="1200"/>
          </a:p>
        </p:txBody>
      </p:sp>
      <p:sp>
        <p:nvSpPr>
          <p:cNvPr id="408" name="Google Shape;408;p5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5"/>
          <p:cNvSpPr txBox="1"/>
          <p:nvPr>
            <p:ph idx="1" type="body"/>
          </p:nvPr>
        </p:nvSpPr>
        <p:spPr>
          <a:xfrm>
            <a:off x="317500" y="943425"/>
            <a:ext cx="2681100" cy="3143100"/>
          </a:xfrm>
          <a:prstGeom prst="rect">
            <a:avLst/>
          </a:prstGeom>
        </p:spPr>
        <p:txBody>
          <a:bodyPr anchorCtr="0" anchor="t" bIns="68575" lIns="68575" spcFirstLastPara="1" rIns="68575" wrap="square" tIns="68575">
            <a:noAutofit/>
          </a:bodyPr>
          <a:lstStyle/>
          <a:p>
            <a:pPr indent="0" lvl="0" marL="0" rtl="0" algn="l">
              <a:spcBef>
                <a:spcPts val="400"/>
              </a:spcBef>
              <a:spcAft>
                <a:spcPts val="0"/>
              </a:spcAft>
              <a:buNone/>
            </a:pPr>
            <a:r>
              <a:rPr lang="en" sz="1900"/>
              <a:t>All meetings from 2:00pm - 3:30pm US Eastern time unless noted.</a:t>
            </a:r>
            <a:endParaRPr sz="1900"/>
          </a:p>
          <a:p>
            <a:pPr indent="-285750" lvl="0" marL="342900" rtl="0" algn="l">
              <a:spcBef>
                <a:spcPts val="800"/>
              </a:spcBef>
              <a:spcAft>
                <a:spcPts val="0"/>
              </a:spcAft>
              <a:buSzPts val="1900"/>
              <a:buChar char="➔"/>
            </a:pPr>
            <a:r>
              <a:rPr lang="en" sz="1900"/>
              <a:t>February 11, 2026</a:t>
            </a:r>
            <a:endParaRPr sz="1900"/>
          </a:p>
          <a:p>
            <a:pPr indent="-285750" lvl="0" marL="342900" rtl="0" algn="l">
              <a:spcBef>
                <a:spcPts val="400"/>
              </a:spcBef>
              <a:spcAft>
                <a:spcPts val="0"/>
              </a:spcAft>
              <a:buSzPts val="1900"/>
              <a:buChar char="➔"/>
            </a:pPr>
            <a:r>
              <a:rPr lang="en" sz="1900"/>
              <a:t>May 13, 2026</a:t>
            </a:r>
            <a:endParaRPr sz="1900"/>
          </a:p>
          <a:p>
            <a:pPr indent="-285750" lvl="0" marL="342900" rtl="0" algn="l">
              <a:spcBef>
                <a:spcPts val="400"/>
              </a:spcBef>
              <a:spcAft>
                <a:spcPts val="0"/>
              </a:spcAft>
              <a:buSzPts val="1900"/>
              <a:buChar char="➔"/>
            </a:pPr>
            <a:r>
              <a:rPr lang="en" sz="1900"/>
              <a:t>August 12, 2026</a:t>
            </a:r>
            <a:endParaRPr sz="1900"/>
          </a:p>
          <a:p>
            <a:pPr indent="-285750" lvl="0" marL="342900" rtl="0" algn="l">
              <a:spcBef>
                <a:spcPts val="400"/>
              </a:spcBef>
              <a:spcAft>
                <a:spcPts val="0"/>
              </a:spcAft>
              <a:buSzPts val="1900"/>
              <a:buChar char="➔"/>
            </a:pPr>
            <a:r>
              <a:rPr lang="en" sz="1900"/>
              <a:t>November 11, 2026</a:t>
            </a:r>
            <a:endParaRPr sz="1900"/>
          </a:p>
          <a:p>
            <a:pPr indent="0" lvl="0" marL="0" rtl="0" algn="l">
              <a:spcBef>
                <a:spcPts val="400"/>
              </a:spcBef>
              <a:spcAft>
                <a:spcPts val="0"/>
              </a:spcAft>
              <a:buNone/>
            </a:pPr>
            <a:r>
              <a:rPr lang="en" sz="1900"/>
              <a:t>Meeting will be on your calendar, and available at </a:t>
            </a:r>
            <a:r>
              <a:rPr lang="en" sz="1900" u="sng">
                <a:solidFill>
                  <a:schemeClr val="hlink"/>
                </a:solidFill>
                <a:hlinkClick r:id="rId3"/>
              </a:rPr>
              <a:t>openprofile.dev/my-calendar</a:t>
            </a:r>
            <a:endParaRPr sz="1900"/>
          </a:p>
          <a:p>
            <a:pPr indent="0" lvl="0" marL="0" rtl="0" algn="l">
              <a:spcBef>
                <a:spcPts val="400"/>
              </a:spcBef>
              <a:spcAft>
                <a:spcPts val="0"/>
              </a:spcAft>
              <a:buNone/>
            </a:pPr>
            <a:r>
              <a:t/>
            </a:r>
            <a:endParaRPr b="1" sz="1900"/>
          </a:p>
        </p:txBody>
      </p:sp>
      <p:sp>
        <p:nvSpPr>
          <p:cNvPr id="415" name="Google Shape;415;p5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16" name="Google Shape;41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2026 Governing Board meeting schedule</a:t>
            </a:r>
            <a:endParaRPr/>
          </a:p>
        </p:txBody>
      </p:sp>
      <p:pic>
        <p:nvPicPr>
          <p:cNvPr id="417" name="Google Shape;417;p55"/>
          <p:cNvPicPr preferRelativeResize="0"/>
          <p:nvPr/>
        </p:nvPicPr>
        <p:blipFill>
          <a:blip r:embed="rId4">
            <a:alphaModFix/>
          </a:blip>
          <a:stretch>
            <a:fillRect/>
          </a:stretch>
        </p:blipFill>
        <p:spPr>
          <a:xfrm>
            <a:off x="3127988" y="1109233"/>
            <a:ext cx="5890350" cy="29250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Governing Board. Expectations of this include..</a:t>
            </a:r>
            <a:endParaRPr sz="1800"/>
          </a:p>
          <a:p>
            <a:pPr indent="-279400" lvl="0" marL="342900" rtl="0" algn="l">
              <a:spcBef>
                <a:spcPts val="400"/>
              </a:spcBef>
              <a:spcAft>
                <a:spcPts val="0"/>
              </a:spcAft>
              <a:buSzPts val="1800"/>
              <a:buChar char="-"/>
            </a:pPr>
            <a:r>
              <a:rPr lang="en" sz="1800"/>
              <a:t>Attending quarterly Governing Board meetings ( generally 2nd Wednesday of the 2nd month of the quarter at 2:00pm US Eastern Time )</a:t>
            </a:r>
            <a:endParaRPr sz="1800"/>
          </a:p>
          <a:p>
            <a:pPr indent="-279400" lvl="0" marL="342900" rtl="0" algn="l">
              <a:spcBef>
                <a:spcPts val="400"/>
              </a:spcBef>
              <a:spcAft>
                <a:spcPts val="0"/>
              </a:spcAft>
              <a:buSzPts val="1800"/>
              <a:buChar char="-"/>
            </a:pPr>
            <a:r>
              <a:rPr lang="en" sz="1800"/>
              <a:t>Participation in membership recruitment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and your alternate,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24" name="Google Shape;424;p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Governing Board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3(a)(iii), the Silver Member class is entitled to elect…</a:t>
            </a:r>
            <a:endParaRPr sz="1600"/>
          </a:p>
          <a:p>
            <a:pPr indent="0" lvl="0" marL="342900" rtl="0" algn="l">
              <a:spcBef>
                <a:spcPts val="400"/>
              </a:spcBef>
              <a:spcAft>
                <a:spcPts val="0"/>
              </a:spcAft>
              <a:buNone/>
            </a:pPr>
            <a:r>
              <a:rPr i="1" lang="en" sz="1600"/>
              <a:t>one Silver Member representative (rounded down to the nearest whole number, but at least one at any time there is at least one Silver Member of the Project ) elected annually by the Silver Members for every 10 Silver Members; with no more than three Silver Member representatives;</a:t>
            </a:r>
            <a:endParaRPr i="1" sz="1600"/>
          </a:p>
          <a:p>
            <a:pPr indent="0" lvl="0" marL="0" rtl="0" algn="l">
              <a:spcBef>
                <a:spcPts val="400"/>
              </a:spcBef>
              <a:spcAft>
                <a:spcPts val="0"/>
              </a:spcAft>
              <a:buClr>
                <a:schemeClr val="dk1"/>
              </a:buClr>
              <a:buSzPts val="800"/>
              <a:buFont typeface="Arial"/>
              <a:buNone/>
            </a:pPr>
            <a:r>
              <a:rPr lang="en" sz="1600"/>
              <a:t>The Silver Member class elects new representative(s)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600"/>
          </a:p>
        </p:txBody>
      </p:sp>
      <p:sp>
        <p:nvSpPr>
          <p:cNvPr id="431" name="Google Shape;43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Silver</a:t>
            </a:r>
            <a:r>
              <a:rPr lang="en"/>
              <a:t> Member Governing Board representative </a:t>
            </a:r>
            <a:endParaRPr/>
          </a:p>
          <a:p>
            <a:pPr indent="0" lvl="0" marL="0" rtl="0" algn="l">
              <a:spcBef>
                <a:spcPts val="0"/>
              </a:spcBef>
              <a:spcAft>
                <a:spcPts val="0"/>
              </a:spcAft>
              <a:buNone/>
            </a:pPr>
            <a:r>
              <a:rPr i="1" lang="en" sz="1500"/>
              <a:t>(Silver Members only)</a:t>
            </a:r>
            <a:endParaRPr i="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700"/>
              <a:t>Per the </a:t>
            </a:r>
            <a:r>
              <a:rPr lang="en" sz="1700" u="sng">
                <a:solidFill>
                  <a:schemeClr val="hlink"/>
                </a:solidFill>
                <a:hlinkClick r:id="rId3"/>
              </a:rPr>
              <a:t>Open Mainframe Project charter</a:t>
            </a:r>
            <a:r>
              <a:rPr lang="en" sz="1700"/>
              <a:t>, Section 3(a)(iv), the Academic Institution Member class is entitled to elect…</a:t>
            </a:r>
            <a:endParaRPr sz="1700"/>
          </a:p>
          <a:p>
            <a:pPr indent="0" lvl="0" marL="342900" rtl="0" algn="l">
              <a:spcBef>
                <a:spcPts val="400"/>
              </a:spcBef>
              <a:spcAft>
                <a:spcPts val="0"/>
              </a:spcAft>
              <a:buNone/>
            </a:pPr>
            <a:r>
              <a:rPr i="1" lang="en" sz="1700"/>
              <a:t>one Academic Institution Member representative (rounded down to the nearest whole number, but at least one at any time there is at least one Academic Institution Member of the Project) elected annually by the Academic Institution Members for every 10 Academic Institution Members; with no more than three Academic Institution Member representatives;</a:t>
            </a:r>
            <a:endParaRPr i="1" sz="1700"/>
          </a:p>
          <a:p>
            <a:pPr indent="0" lvl="0" marL="0" rtl="0" algn="l">
              <a:spcBef>
                <a:spcPts val="400"/>
              </a:spcBef>
              <a:spcAft>
                <a:spcPts val="0"/>
              </a:spcAft>
              <a:buClr>
                <a:schemeClr val="dk1"/>
              </a:buClr>
              <a:buSzPts val="800"/>
              <a:buFont typeface="Arial"/>
              <a:buNone/>
            </a:pPr>
            <a:r>
              <a:rPr lang="en" sz="1700"/>
              <a:t>The Academic Institution Member class elects new representative(s) during the month of December to serve a term from January 1st through December 31st of that calendar year. </a:t>
            </a:r>
            <a:endParaRPr sz="1700"/>
          </a:p>
          <a:p>
            <a:pPr indent="0" lvl="0" marL="0" rtl="0" algn="l">
              <a:spcBef>
                <a:spcPts val="400"/>
              </a:spcBef>
              <a:spcAft>
                <a:spcPts val="0"/>
              </a:spcAft>
              <a:buClr>
                <a:schemeClr val="dk1"/>
              </a:buClr>
              <a:buSzPts val="800"/>
              <a:buFont typeface="Arial"/>
              <a:buNone/>
            </a:pPr>
            <a:r>
              <a:rPr b="1" lang="en" sz="1700"/>
              <a:t>ACTION: Look for details regarding the election in November. </a:t>
            </a:r>
            <a:endParaRPr b="1" sz="1700"/>
          </a:p>
          <a:p>
            <a:pPr indent="0" lvl="0" marL="0" rtl="0" algn="l">
              <a:spcBef>
                <a:spcPts val="400"/>
              </a:spcBef>
              <a:spcAft>
                <a:spcPts val="0"/>
              </a:spcAft>
              <a:buClr>
                <a:schemeClr val="dk1"/>
              </a:buClr>
              <a:buSzPts val="800"/>
              <a:buFont typeface="Arial"/>
              <a:buNone/>
            </a:pPr>
            <a:r>
              <a:rPr lang="en" sz="1700"/>
              <a:t>If you have any questions about this process or the role, please contact us at </a:t>
            </a:r>
            <a:r>
              <a:rPr lang="en" sz="1700" u="sng">
                <a:solidFill>
                  <a:schemeClr val="hlink"/>
                </a:solidFill>
                <a:hlinkClick r:id="rId4"/>
              </a:rPr>
              <a:t>servicedesk.openmainframeproject.org</a:t>
            </a:r>
            <a:r>
              <a:rPr lang="en" sz="1700"/>
              <a:t> or refer to the elections policy at </a:t>
            </a:r>
            <a:r>
              <a:rPr lang="en" sz="1700" u="sng">
                <a:solidFill>
                  <a:schemeClr val="hlink"/>
                </a:solidFill>
                <a:hlinkClick r:id="rId5"/>
              </a:rPr>
              <a:t>https://github.com/openmainframeproject/foundation/blob/main/elections.md</a:t>
            </a:r>
            <a:r>
              <a:rPr lang="en" sz="1700"/>
              <a:t> </a:t>
            </a:r>
            <a:endParaRPr sz="1700"/>
          </a:p>
        </p:txBody>
      </p:sp>
      <p:sp>
        <p:nvSpPr>
          <p:cNvPr id="438" name="Google Shape;438;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Academic </a:t>
            </a:r>
            <a:r>
              <a:rPr lang="en" sz="2300"/>
              <a:t>Institution</a:t>
            </a:r>
            <a:r>
              <a:rPr lang="en" sz="2300"/>
              <a:t> Member Governing Board representative</a:t>
            </a:r>
            <a:r>
              <a:rPr lang="en"/>
              <a:t> </a:t>
            </a:r>
            <a:endParaRPr/>
          </a:p>
          <a:p>
            <a:pPr indent="0" lvl="0" marL="0" rtl="0" algn="l">
              <a:spcBef>
                <a:spcPts val="0"/>
              </a:spcBef>
              <a:spcAft>
                <a:spcPts val="0"/>
              </a:spcAft>
              <a:buNone/>
            </a:pPr>
            <a:r>
              <a:rPr i="1" lang="en" sz="1500"/>
              <a:t>(</a:t>
            </a:r>
            <a:r>
              <a:rPr i="1" lang="en" sz="1500"/>
              <a:t>Academic Institution</a:t>
            </a:r>
            <a:r>
              <a:rPr i="1" lang="en" sz="1500"/>
              <a:t> Members only)</a:t>
            </a:r>
            <a:endParaRPr i="1"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9"/>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Technical </a:t>
            </a:r>
            <a:r>
              <a:rPr lang="en" sz="3200">
                <a:solidFill>
                  <a:schemeClr val="dk1"/>
                </a:solidFill>
              </a:rPr>
              <a:t>Advisory</a:t>
            </a:r>
            <a:r>
              <a:rPr i="0" lang="en" sz="3200" u="none" cap="none" strike="noStrike">
                <a:solidFill>
                  <a:schemeClr val="dk1"/>
                </a:solidFill>
              </a:rPr>
              <a:t> </a:t>
            </a:r>
            <a:r>
              <a:rPr lang="en" sz="3200">
                <a:solidFill>
                  <a:schemeClr val="dk1"/>
                </a:solidFill>
              </a:rPr>
              <a:t>Council (TAC)</a:t>
            </a:r>
            <a:endParaRPr/>
          </a:p>
        </p:txBody>
      </p:sp>
      <p:sp>
        <p:nvSpPr>
          <p:cNvPr id="444" name="Google Shape;444;p59"/>
          <p:cNvSpPr txBox="1"/>
          <p:nvPr>
            <p:ph idx="12" type="sldNum"/>
          </p:nvPr>
        </p:nvSpPr>
        <p:spPr>
          <a:xfrm>
            <a:off x="8227785" y="4803546"/>
            <a:ext cx="580500" cy="273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445" name="Google Shape;445;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u="none" cap="none" strike="noStrike">
                <a:solidFill>
                  <a:schemeClr val="dk1"/>
                </a:solidFill>
              </a:rPr>
              <a:t>The T</a:t>
            </a:r>
            <a:r>
              <a:rPr lang="en"/>
              <a:t>A</a:t>
            </a:r>
            <a:r>
              <a:rPr i="0" lang="en" u="none" cap="none" strike="noStrike">
                <a:solidFill>
                  <a:schemeClr val="dk1"/>
                </a:solidFill>
              </a:rPr>
              <a:t>C is the technical governance heart and soul of the project. As new </a:t>
            </a:r>
            <a:r>
              <a:rPr lang="en"/>
              <a:t>projects</a:t>
            </a:r>
            <a:r>
              <a:rPr i="0" lang="en" u="none" cap="none" strike="noStrike">
                <a:solidFill>
                  <a:schemeClr val="dk1"/>
                </a:solidFill>
              </a:rPr>
              <a:t> get contributed to the project they get reviewed and approved by this committee. </a:t>
            </a:r>
            <a:endParaRPr sz="2400"/>
          </a:p>
          <a:p>
            <a:pPr indent="0" lvl="0" marL="0" marR="0" rtl="0" algn="l">
              <a:lnSpc>
                <a:spcPct val="100000"/>
              </a:lnSpc>
              <a:spcBef>
                <a:spcPts val="600"/>
              </a:spcBef>
              <a:spcAft>
                <a:spcPts val="0"/>
              </a:spcAft>
              <a:buClr>
                <a:schemeClr val="dk2"/>
              </a:buClr>
              <a:buFont typeface="Arial"/>
              <a:buNone/>
            </a:pPr>
            <a:r>
              <a:rPr lang="en"/>
              <a:t>TAC voting members consist of Platinum Open Mainframe Project</a:t>
            </a:r>
            <a:r>
              <a:rPr i="0" lang="en" u="none" cap="none" strike="noStrike">
                <a:solidFill>
                  <a:schemeClr val="dk1"/>
                </a:solidFill>
              </a:rPr>
              <a:t> members as well as the project leads for all active</a:t>
            </a:r>
            <a:r>
              <a:rPr lang="en"/>
              <a:t> stage projects. Anyone in the community can attend TAC meetings.</a:t>
            </a:r>
            <a:endParaRPr sz="2400"/>
          </a:p>
          <a:p>
            <a:pPr indent="0" lvl="0" marL="0" marR="0" rtl="0" algn="l">
              <a:lnSpc>
                <a:spcPct val="100000"/>
              </a:lnSpc>
              <a:spcBef>
                <a:spcPts val="1200"/>
              </a:spcBef>
              <a:spcAft>
                <a:spcPts val="0"/>
              </a:spcAft>
              <a:buClr>
                <a:schemeClr val="dk2"/>
              </a:buClr>
              <a:buFont typeface="Arial"/>
              <a:buNone/>
            </a:pPr>
            <a:r>
              <a:rPr i="0" lang="en" sz="1600" u="none" cap="none" strike="noStrike">
                <a:solidFill>
                  <a:schemeClr val="dk1"/>
                </a:solidFill>
              </a:rPr>
              <a:t>All are invited to attend these calls and encouraged to join the </a:t>
            </a:r>
            <a:r>
              <a:rPr lang="en" sz="1600"/>
              <a:t>technical</a:t>
            </a:r>
            <a:r>
              <a:rPr i="0" lang="en" sz="1600" u="none" cap="none" strike="noStrike">
                <a:solidFill>
                  <a:schemeClr val="dk1"/>
                </a:solidFill>
              </a:rPr>
              <a:t> mailing list for more information:</a:t>
            </a:r>
            <a:endParaRPr sz="2400"/>
          </a:p>
          <a:p>
            <a:pPr indent="0" lvl="0" marL="0" marR="0" rtl="0" algn="l">
              <a:lnSpc>
                <a:spcPct val="100000"/>
              </a:lnSpc>
              <a:spcBef>
                <a:spcPts val="600"/>
              </a:spcBef>
              <a:spcAft>
                <a:spcPts val="0"/>
              </a:spcAft>
              <a:buClr>
                <a:schemeClr val="dk2"/>
              </a:buClr>
              <a:buFont typeface="Arial"/>
              <a:buNone/>
            </a:pPr>
            <a:r>
              <a:rPr lang="en" sz="1600" u="sng">
                <a:solidFill>
                  <a:schemeClr val="hlink"/>
                </a:solidFill>
                <a:hlinkClick r:id="rId3"/>
              </a:rPr>
              <a:t>https://tac.openmainframeproject.org/meetings/</a:t>
            </a:r>
            <a:r>
              <a:rPr lang="en" sz="1600"/>
              <a:t> </a:t>
            </a:r>
            <a:endParaRPr i="0" sz="1600" u="none" cap="none" strike="noStrike">
              <a:solidFill>
                <a:schemeClr val="dk1"/>
              </a:solidFill>
            </a:endParaRPr>
          </a:p>
          <a:p>
            <a:pPr indent="0" lvl="0" marL="0" marR="0" rtl="0" algn="l">
              <a:lnSpc>
                <a:spcPct val="100000"/>
              </a:lnSpc>
              <a:spcBef>
                <a:spcPts val="600"/>
              </a:spcBef>
              <a:spcAft>
                <a:spcPts val="0"/>
              </a:spcAft>
              <a:buClr>
                <a:schemeClr val="dk2"/>
              </a:buClr>
              <a:buFont typeface="Arial"/>
              <a:buNone/>
            </a:pPr>
            <a:r>
              <a:rPr lang="en" sz="1600">
                <a:solidFill>
                  <a:schemeClr val="dk1"/>
                </a:solidFill>
              </a:rPr>
              <a:t>Add </a:t>
            </a:r>
            <a:r>
              <a:rPr lang="en" sz="1600"/>
              <a:t>Monthly</a:t>
            </a:r>
            <a:r>
              <a:rPr lang="en" sz="1600">
                <a:solidFill>
                  <a:schemeClr val="dk1"/>
                </a:solidFill>
              </a:rPr>
              <a:t> </a:t>
            </a:r>
            <a:r>
              <a:rPr lang="en" sz="1600" u="sng">
                <a:solidFill>
                  <a:schemeClr val="hlink"/>
                </a:solidFill>
                <a:hlinkClick r:id="rId4"/>
              </a:rPr>
              <a:t>TAC Meeting to your Calendar Now</a:t>
            </a:r>
            <a:r>
              <a:rPr lang="en" sz="1600">
                <a:solidFill>
                  <a:schemeClr val="dk1"/>
                </a:solidFill>
              </a:rPr>
              <a:t>.</a:t>
            </a:r>
            <a:endParaRPr sz="16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2" name="Google Shape;452;p60"/>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60"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TAC. Expectations of this include..</a:t>
            </a:r>
            <a:endParaRPr sz="1800"/>
          </a:p>
          <a:p>
            <a:pPr indent="-279400" lvl="0" marL="342900" rtl="0" algn="l">
              <a:spcBef>
                <a:spcPts val="400"/>
              </a:spcBef>
              <a:spcAft>
                <a:spcPts val="0"/>
              </a:spcAft>
              <a:buSzPts val="1800"/>
              <a:buChar char="-"/>
            </a:pPr>
            <a:r>
              <a:rPr lang="en" sz="1800"/>
              <a:t>Attending twice monthly meetings ( generally 2nd and 4th Thursdays of the month at 1:00pm US Eastern Time ).</a:t>
            </a:r>
            <a:endParaRPr sz="1800"/>
          </a:p>
          <a:p>
            <a:pPr indent="-279400" lvl="0" marL="342900" rtl="0" algn="l">
              <a:spcBef>
                <a:spcPts val="400"/>
              </a:spcBef>
              <a:spcAft>
                <a:spcPts val="0"/>
              </a:spcAft>
              <a:buSzPts val="1800"/>
              <a:buChar char="-"/>
            </a:pPr>
            <a:r>
              <a:rPr lang="en" sz="1800"/>
              <a:t>Serve as an advisor to one or more hosted projects or working groups.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60" name="Google Shape;460;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Appointing your TAC representative</a:t>
            </a:r>
            <a:endParaRPr/>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333992" y="159442"/>
            <a:ext cx="7893900" cy="447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62626"/>
              </a:buClr>
              <a:buSzPts val="700"/>
              <a:buFont typeface="Gill Sans"/>
              <a:buNone/>
            </a:pPr>
            <a:r>
              <a:rPr b="1" i="0" lang="en" sz="2700" u="none" cap="none" strike="noStrike">
                <a:solidFill>
                  <a:srgbClr val="262626"/>
                </a:solidFill>
                <a:latin typeface="Gill Sans"/>
                <a:ea typeface="Gill Sans"/>
                <a:cs typeface="Gill Sans"/>
                <a:sym typeface="Gill Sans"/>
              </a:rPr>
              <a:t>Antitrust Compliance Notice</a:t>
            </a:r>
            <a:endParaRPr sz="1100"/>
          </a:p>
        </p:txBody>
      </p:sp>
      <p:sp>
        <p:nvSpPr>
          <p:cNvPr id="279" name="Google Shape;279;p44"/>
          <p:cNvSpPr txBox="1"/>
          <p:nvPr>
            <p:ph idx="1" type="body"/>
          </p:nvPr>
        </p:nvSpPr>
        <p:spPr>
          <a:xfrm>
            <a:off x="317500" y="943424"/>
            <a:ext cx="8369400" cy="37185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None/>
            </a:pPr>
            <a:r>
              <a:rPr lang="en" sz="1800"/>
              <a:t>Open Mainframe Project meetings involve participation by industry competitors, and it is the intention of the Open Mainframe Project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 </a:t>
            </a:r>
            <a:endParaRPr sz="1800"/>
          </a:p>
          <a:p>
            <a:pPr indent="0" lvl="0" marL="0" rtl="0" algn="l">
              <a:spcBef>
                <a:spcPts val="1000"/>
              </a:spcBef>
              <a:spcAft>
                <a:spcPts val="1000"/>
              </a:spcAft>
              <a:buNone/>
            </a:pPr>
            <a:r>
              <a:rPr lang="en" sz="1800"/>
              <a:t>Examples of types of actions that are prohibited at Open Mainframe Project meetings and in connection with Open Mainframe Project activities are described in the </a:t>
            </a:r>
            <a:r>
              <a:rPr lang="en" sz="1800" u="sng">
                <a:solidFill>
                  <a:schemeClr val="hlink"/>
                </a:solidFill>
                <a:hlinkClick r:id="rId3"/>
              </a:rPr>
              <a:t>Linux Foundation Antitrust Policy</a:t>
            </a:r>
            <a:r>
              <a:rPr lang="en" sz="1800"/>
              <a:t>. If you have questions about these matters, please contact your company counsel, or if you are a member of the Open Mainframe Project, feel free to contact Andrew Updegrove of the firm of Gesmer Updegrove LLP, which provides legal counsel to the Open Mainframe Project.</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ontribute to Our Projects - anyone can!</a:t>
            </a:r>
            <a:endParaRPr/>
          </a:p>
        </p:txBody>
      </p:sp>
      <p:sp>
        <p:nvSpPr>
          <p:cNvPr id="466" name="Google Shape;466;p62"/>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 sz="1500"/>
              <a:t>Contribute to an existing project:</a:t>
            </a:r>
            <a:endParaRPr b="1" sz="1500"/>
          </a:p>
          <a:p>
            <a:pPr indent="-260350" lvl="0" marL="342900" rtl="0" algn="l">
              <a:spcBef>
                <a:spcPts val="400"/>
              </a:spcBef>
              <a:spcAft>
                <a:spcPts val="0"/>
              </a:spcAft>
              <a:buSzPts val="1500"/>
              <a:buChar char="●"/>
            </a:pPr>
            <a:r>
              <a:rPr lang="en" sz="1500"/>
              <a:t>Submit a PR with a bugfix or new feature</a:t>
            </a:r>
            <a:endParaRPr sz="1500"/>
          </a:p>
          <a:p>
            <a:pPr indent="-260350" lvl="0" marL="342900" rtl="0" algn="l">
              <a:spcBef>
                <a:spcPts val="400"/>
              </a:spcBef>
              <a:spcAft>
                <a:spcPts val="0"/>
              </a:spcAft>
              <a:buSzPts val="1500"/>
              <a:buChar char="●"/>
            </a:pPr>
            <a:r>
              <a:rPr lang="en" sz="1500"/>
              <a:t>Pick existing GitHub issue as a sample project</a:t>
            </a:r>
            <a:endParaRPr sz="1500"/>
          </a:p>
          <a:p>
            <a:pPr indent="-260350" lvl="0" marL="342900" rtl="0" algn="l">
              <a:spcBef>
                <a:spcPts val="400"/>
              </a:spcBef>
              <a:spcAft>
                <a:spcPts val="0"/>
              </a:spcAft>
              <a:buSzPts val="1500"/>
              <a:buChar char="●"/>
            </a:pPr>
            <a:r>
              <a:rPr lang="en" sz="1500"/>
              <a:t>Integrate with a new app / contribute plugin</a:t>
            </a:r>
            <a:endParaRPr sz="1500"/>
          </a:p>
          <a:p>
            <a:pPr indent="-260350" lvl="0" marL="342900" rtl="0" algn="l">
              <a:spcBef>
                <a:spcPts val="400"/>
              </a:spcBef>
              <a:spcAft>
                <a:spcPts val="0"/>
              </a:spcAft>
              <a:buSzPts val="1500"/>
              <a:buChar char="●"/>
            </a:pPr>
            <a:r>
              <a:rPr lang="en" sz="1500"/>
              <a:t>Help improve project documentation</a:t>
            </a:r>
            <a:endParaRPr sz="1500"/>
          </a:p>
          <a:p>
            <a:pPr indent="-260350" lvl="0" marL="342900" rtl="0" algn="l">
              <a:spcBef>
                <a:spcPts val="400"/>
              </a:spcBef>
              <a:spcAft>
                <a:spcPts val="0"/>
              </a:spcAft>
              <a:buSzPts val="1500"/>
              <a:buChar char="●"/>
            </a:pPr>
            <a:r>
              <a:rPr lang="en" sz="1500"/>
              <a:t>Submit additional test cases</a:t>
            </a:r>
            <a:endParaRPr sz="1500"/>
          </a:p>
          <a:p>
            <a:pPr indent="-260350" lvl="0" marL="342900" rtl="0" algn="l">
              <a:spcBef>
                <a:spcPts val="400"/>
              </a:spcBef>
              <a:spcAft>
                <a:spcPts val="0"/>
              </a:spcAft>
              <a:buSzPts val="1500"/>
              <a:buChar char="●"/>
            </a:pPr>
            <a:r>
              <a:rPr lang="en"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 sz="1500"/>
              <a:t>Get involved with the TAC or Working Group:</a:t>
            </a:r>
            <a:endParaRPr b="1" sz="1500"/>
          </a:p>
          <a:p>
            <a:pPr indent="-260350" lvl="0" marL="342900" rtl="0" algn="l">
              <a:spcBef>
                <a:spcPts val="400"/>
              </a:spcBef>
              <a:spcAft>
                <a:spcPts val="0"/>
              </a:spcAft>
              <a:buSzPts val="1500"/>
              <a:buChar char="●"/>
            </a:pPr>
            <a:r>
              <a:rPr lang="en" sz="1500"/>
              <a:t>DevOps / CI expertise always useful</a:t>
            </a:r>
            <a:endParaRPr sz="1500"/>
          </a:p>
          <a:p>
            <a:pPr indent="-260350" lvl="0" marL="342900" rtl="0" algn="l">
              <a:spcBef>
                <a:spcPts val="400"/>
              </a:spcBef>
              <a:spcAft>
                <a:spcPts val="0"/>
              </a:spcAft>
              <a:buSzPts val="1500"/>
              <a:buChar char="●"/>
            </a:pPr>
            <a:r>
              <a:rPr lang="en" sz="1500"/>
              <a:t>Interest / expertise in security especially welcome</a:t>
            </a:r>
            <a:endParaRPr sz="1500"/>
          </a:p>
          <a:p>
            <a:pPr indent="-260350" lvl="0" marL="342900" rtl="0" algn="l">
              <a:spcBef>
                <a:spcPts val="400"/>
              </a:spcBef>
              <a:spcAft>
                <a:spcPts val="0"/>
              </a:spcAft>
              <a:buSzPts val="1500"/>
              <a:buChar char="●"/>
            </a:pPr>
            <a:r>
              <a:rPr lang="en"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 sz="1500"/>
              <a:t>More information at </a:t>
            </a:r>
            <a:r>
              <a:rPr b="1" lang="en" sz="1500" u="sng">
                <a:solidFill>
                  <a:schemeClr val="hlink"/>
                </a:solidFill>
                <a:hlinkClick r:id="rId3"/>
              </a:rPr>
              <a:t>tac.openmainframeproject.org/engagement</a:t>
            </a:r>
            <a:r>
              <a:rPr b="1" lang="en" sz="1500"/>
              <a:t> </a:t>
            </a:r>
            <a:endParaRPr b="1" sz="1500"/>
          </a:p>
          <a:p>
            <a:pPr indent="0" lvl="0" marL="0" rtl="0" algn="l">
              <a:spcBef>
                <a:spcPts val="400"/>
              </a:spcBef>
              <a:spcAft>
                <a:spcPts val="0"/>
              </a:spcAft>
              <a:buNone/>
            </a:pPr>
            <a:r>
              <a:t/>
            </a:r>
            <a:endParaRPr sz="1500"/>
          </a:p>
        </p:txBody>
      </p:sp>
      <p:pic>
        <p:nvPicPr>
          <p:cNvPr id="467" name="Google Shape;467;p62"/>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Landscape of Open Source Projects Only on Mainframe</a:t>
            </a:r>
            <a:endParaRPr/>
          </a:p>
        </p:txBody>
      </p:sp>
      <p:sp>
        <p:nvSpPr>
          <p:cNvPr id="473" name="Google Shape;473;p6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https://landscape.openmainframeproject.org/fullscreen</a:t>
            </a:r>
            <a:r>
              <a:rPr lang="en"/>
              <a:t> </a:t>
            </a:r>
            <a:endParaRPr/>
          </a:p>
        </p:txBody>
      </p:sp>
      <p:pic>
        <p:nvPicPr>
          <p:cNvPr id="474" name="Google Shape;474;p63"/>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33992" y="159442"/>
            <a:ext cx="7893900" cy="44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Font typeface="Arial"/>
              <a:buNone/>
            </a:pPr>
            <a:r>
              <a:rPr i="0" lang="en" sz="3200" u="none" cap="none" strike="noStrike">
                <a:solidFill>
                  <a:schemeClr val="dk1"/>
                </a:solidFill>
              </a:rPr>
              <a:t>Marketing Committee</a:t>
            </a:r>
            <a:endParaRPr/>
          </a:p>
        </p:txBody>
      </p:sp>
      <p:sp>
        <p:nvSpPr>
          <p:cNvPr id="480" name="Google Shape;480;p64"/>
          <p:cNvSpPr txBox="1"/>
          <p:nvPr>
            <p:ph idx="1" type="body"/>
          </p:nvPr>
        </p:nvSpPr>
        <p:spPr>
          <a:xfrm>
            <a:off x="317500" y="943425"/>
            <a:ext cx="5453400" cy="403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Font typeface="Arial"/>
              <a:buNone/>
            </a:pPr>
            <a:r>
              <a:rPr i="0" lang="en" sz="1600" u="none" cap="none" strike="noStrike">
                <a:solidFill>
                  <a:schemeClr val="dk1"/>
                </a:solidFill>
              </a:rPr>
              <a:t>The </a:t>
            </a:r>
            <a:r>
              <a:rPr lang="en" sz="1600"/>
              <a:t>Open Mainframe Project</a:t>
            </a:r>
            <a:r>
              <a:rPr i="0" lang="en" sz="1600" u="none" cap="none" strike="noStrike">
                <a:solidFill>
                  <a:schemeClr val="dk1"/>
                </a:solidFill>
              </a:rPr>
              <a:t> Marketing Committee is open to all </a:t>
            </a:r>
            <a:r>
              <a:rPr lang="en" sz="1600"/>
              <a:t>Open Mainframe Project</a:t>
            </a:r>
            <a:r>
              <a:rPr i="0" lang="en" sz="1600" u="none" cap="none" strike="noStrike">
                <a:solidFill>
                  <a:schemeClr val="dk1"/>
                </a:solidFill>
              </a:rPr>
              <a:t> members and is charged with defining and executing the marketing and outreach strategy.</a:t>
            </a:r>
            <a:endParaRPr sz="1600"/>
          </a:p>
          <a:p>
            <a:pPr indent="0" lvl="0" marL="0" marR="0" rtl="0" algn="l">
              <a:lnSpc>
                <a:spcPct val="100000"/>
              </a:lnSpc>
              <a:spcBef>
                <a:spcPts val="0"/>
              </a:spcBef>
              <a:spcAft>
                <a:spcPts val="0"/>
              </a:spcAft>
              <a:buClr>
                <a:schemeClr val="dk2"/>
              </a:buClr>
              <a:buFont typeface="Arial"/>
              <a:buNone/>
            </a:pPr>
            <a:r>
              <a:t/>
            </a:r>
            <a:endParaRPr sz="1600"/>
          </a:p>
          <a:p>
            <a:pPr indent="0" lvl="0" marL="0" marR="0" rtl="0" algn="l">
              <a:lnSpc>
                <a:spcPct val="100000"/>
              </a:lnSpc>
              <a:spcBef>
                <a:spcPts val="0"/>
              </a:spcBef>
              <a:spcAft>
                <a:spcPts val="0"/>
              </a:spcAft>
              <a:buClr>
                <a:schemeClr val="dk2"/>
              </a:buClr>
              <a:buFont typeface="Arial"/>
              <a:buNone/>
            </a:pPr>
            <a:r>
              <a:rPr lang="en" sz="1600"/>
              <a:t>Voting members of the Marketing Committee consist of one representative from each Platinum member and one annually elected representative from all other classes of membership. Any member is welcome to attend and participate in the discussions and work</a:t>
            </a:r>
            <a:endParaRPr sz="1600"/>
          </a:p>
          <a:p>
            <a:pPr indent="0" lvl="0" marL="0" rtl="0" algn="l">
              <a:spcBef>
                <a:spcPts val="1200"/>
              </a:spcBef>
              <a:spcAft>
                <a:spcPts val="0"/>
              </a:spcAft>
              <a:buClr>
                <a:schemeClr val="dk2"/>
              </a:buClr>
              <a:buFont typeface="Arial"/>
              <a:buNone/>
            </a:pPr>
            <a:r>
              <a:rPr b="1" lang="en" sz="1400"/>
              <a:t>Meets monthly on the first Thursday, 3:00 PM to 4:00 PM ET</a:t>
            </a:r>
            <a:endParaRPr/>
          </a:p>
          <a:p>
            <a:pPr indent="0" lvl="0" marL="0" rtl="0" algn="l">
              <a:spcBef>
                <a:spcPts val="1200"/>
              </a:spcBef>
              <a:spcAft>
                <a:spcPts val="0"/>
              </a:spcAft>
              <a:buClr>
                <a:schemeClr val="dk2"/>
              </a:buClr>
              <a:buFont typeface="Arial"/>
              <a:buNone/>
            </a:pPr>
            <a:r>
              <a:rPr lang="en" sz="1200"/>
              <a:t>All are invited to attend these calls and encouraged to join the Marketing Committee mailing list for more information:</a:t>
            </a:r>
            <a:endParaRPr/>
          </a:p>
          <a:p>
            <a:pPr indent="0" lvl="0" marL="0" rtl="0" algn="l">
              <a:spcBef>
                <a:spcPts val="600"/>
              </a:spcBef>
              <a:spcAft>
                <a:spcPts val="0"/>
              </a:spcAft>
              <a:buClr>
                <a:schemeClr val="dk2"/>
              </a:buClr>
              <a:buFont typeface="Arial"/>
              <a:buNone/>
            </a:pPr>
            <a:r>
              <a:rPr lang="en" sz="1200" u="sng">
                <a:solidFill>
                  <a:schemeClr val="hlink"/>
                </a:solidFill>
                <a:hlinkClick r:id="rId3"/>
              </a:rPr>
              <a:t>https://lists.openmainframeproject.org/g/omp-marketing</a:t>
            </a:r>
            <a:r>
              <a:rPr lang="en" sz="1200"/>
              <a:t> </a:t>
            </a:r>
            <a:endParaRPr sz="1200"/>
          </a:p>
          <a:p>
            <a:pPr indent="0" lvl="0" marL="0" rtl="0" algn="l">
              <a:spcBef>
                <a:spcPts val="600"/>
              </a:spcBef>
              <a:spcAft>
                <a:spcPts val="0"/>
              </a:spcAft>
              <a:buClr>
                <a:schemeClr val="dk2"/>
              </a:buClr>
              <a:buFont typeface="Arial"/>
              <a:buNone/>
            </a:pPr>
            <a:r>
              <a:rPr lang="en" sz="1200"/>
              <a:t>Add Monthly </a:t>
            </a:r>
            <a:r>
              <a:rPr lang="en" sz="1200" u="sng">
                <a:solidFill>
                  <a:schemeClr val="hlink"/>
                </a:solidFill>
                <a:hlinkClick r:id="rId4"/>
              </a:rPr>
              <a:t>Marketing Meeting to your Calendar Now</a:t>
            </a:r>
            <a:r>
              <a:rPr lang="en" sz="1200"/>
              <a:t>.</a:t>
            </a:r>
            <a:endParaRPr/>
          </a:p>
        </p:txBody>
      </p:sp>
      <p:sp>
        <p:nvSpPr>
          <p:cNvPr id="481" name="Google Shape;481;p64"/>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64"/>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83" name="Google Shape;483;p64"/>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 Committee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 Membership class</a:t>
            </a:r>
            <a:endParaRPr sz="1400">
              <a:solidFill>
                <a:schemeClr val="lt1"/>
              </a:solidFill>
            </a:endParaRPr>
          </a:p>
        </p:txBody>
      </p:sp>
      <p:sp>
        <p:nvSpPr>
          <p:cNvPr id="484" name="Google Shape;484;p64"/>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485" name="Google Shape;485;p64"/>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486" name="Google Shape;486;p64"/>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800"/>
              <a:t>As a Platinum Member, you are entitled to appoint a representative from your organization to serve on the Marketing Committee. Expectations of this include..</a:t>
            </a:r>
            <a:endParaRPr sz="1800"/>
          </a:p>
          <a:p>
            <a:pPr indent="-279400" lvl="0" marL="342900" rtl="0" algn="l">
              <a:spcBef>
                <a:spcPts val="400"/>
              </a:spcBef>
              <a:spcAft>
                <a:spcPts val="0"/>
              </a:spcAft>
              <a:buSzPts val="1800"/>
              <a:buChar char="-"/>
            </a:pPr>
            <a:r>
              <a:rPr lang="en" sz="1800"/>
              <a:t>Attending monthly meetings ( generally 1st Thursdays of the month at 2:00pm US Eastern Time ).</a:t>
            </a:r>
            <a:endParaRPr sz="1800"/>
          </a:p>
          <a:p>
            <a:pPr indent="-279400" lvl="0" marL="342900" rtl="0" algn="l">
              <a:spcBef>
                <a:spcPts val="400"/>
              </a:spcBef>
              <a:spcAft>
                <a:spcPts val="0"/>
              </a:spcAft>
              <a:buSzPts val="1800"/>
              <a:buChar char="-"/>
            </a:pPr>
            <a:r>
              <a:rPr lang="en" sz="1800"/>
              <a:t>Collaborate on marketing and outreach activities.</a:t>
            </a:r>
            <a:endParaRPr sz="1800"/>
          </a:p>
          <a:p>
            <a:pPr indent="-279400" lvl="0" marL="342900" rtl="0" algn="l">
              <a:spcBef>
                <a:spcPts val="400"/>
              </a:spcBef>
              <a:spcAft>
                <a:spcPts val="0"/>
              </a:spcAft>
              <a:buSzPts val="1800"/>
              <a:buChar char="-"/>
            </a:pPr>
            <a:r>
              <a:rPr lang="en" sz="1800"/>
              <a:t>Availability for time-to-time for strategic discussions and calls.</a:t>
            </a:r>
            <a:endParaRPr sz="1800"/>
          </a:p>
          <a:p>
            <a:pPr indent="0" lvl="0" marL="0" rtl="0" algn="l">
              <a:spcBef>
                <a:spcPts val="400"/>
              </a:spcBef>
              <a:spcAft>
                <a:spcPts val="0"/>
              </a:spcAft>
              <a:buClr>
                <a:schemeClr val="dk1"/>
              </a:buClr>
              <a:buSzPts val="800"/>
              <a:buFont typeface="Arial"/>
              <a:buNone/>
            </a:pPr>
            <a:r>
              <a:rPr b="1" lang="en" sz="1800"/>
              <a:t>ACTION: To appoint your representative, please file a request at </a:t>
            </a:r>
            <a:r>
              <a:rPr b="1" lang="en" sz="1800" u="sng">
                <a:solidFill>
                  <a:schemeClr val="hlink"/>
                </a:solidFill>
                <a:hlinkClick r:id="rId3"/>
              </a:rPr>
              <a:t>servicedesk.openmainframeproject.org</a:t>
            </a:r>
            <a:r>
              <a:rPr b="1" lang="en" sz="1800"/>
              <a:t>, and have the representatives create an </a:t>
            </a:r>
            <a:r>
              <a:rPr b="1" lang="en" sz="1800" u="sng">
                <a:solidFill>
                  <a:schemeClr val="hlink"/>
                </a:solidFill>
                <a:hlinkClick r:id="rId4"/>
              </a:rPr>
              <a:t>LF ID</a:t>
            </a:r>
            <a:r>
              <a:rPr b="1" lang="en" sz="1800"/>
              <a:t>.</a:t>
            </a:r>
            <a:endParaRPr b="1" sz="1800"/>
          </a:p>
          <a:p>
            <a:pPr indent="0" lvl="0" marL="0" rtl="0" algn="l">
              <a:spcBef>
                <a:spcPts val="400"/>
              </a:spcBef>
              <a:spcAft>
                <a:spcPts val="0"/>
              </a:spcAft>
              <a:buNone/>
            </a:pPr>
            <a:r>
              <a:rPr i="1" lang="en" sz="1800"/>
              <a:t>You can change your representative at any time by making a request at </a:t>
            </a:r>
            <a:r>
              <a:rPr i="1" lang="en" sz="1800" u="sng">
                <a:solidFill>
                  <a:schemeClr val="hlink"/>
                </a:solidFill>
                <a:hlinkClick r:id="rId5"/>
              </a:rPr>
              <a:t>servicedesk.openmainframeproject.org</a:t>
            </a:r>
            <a:r>
              <a:rPr i="1" lang="en" sz="1800"/>
              <a:t>.</a:t>
            </a:r>
            <a:endParaRPr i="1" sz="1800"/>
          </a:p>
        </p:txBody>
      </p:sp>
      <p:sp>
        <p:nvSpPr>
          <p:cNvPr id="493" name="Google Shape;493;p6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Appointing your Marketing Committee representative</a:t>
            </a:r>
            <a:endParaRPr sz="2700"/>
          </a:p>
          <a:p>
            <a:pPr indent="0" lvl="0" marL="0" rtl="0" algn="l">
              <a:spcBef>
                <a:spcPts val="0"/>
              </a:spcBef>
              <a:spcAft>
                <a:spcPts val="0"/>
              </a:spcAft>
              <a:buNone/>
            </a:pPr>
            <a:r>
              <a:rPr i="1" lang="en" sz="1500"/>
              <a:t>(Platinum Members only)</a:t>
            </a:r>
            <a:endParaRPr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idx="1" type="body"/>
          </p:nvPr>
        </p:nvSpPr>
        <p:spPr>
          <a:xfrm>
            <a:off x="317500" y="1093875"/>
            <a:ext cx="5555400" cy="3589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800"/>
              <a:buFont typeface="Arial"/>
              <a:buNone/>
            </a:pPr>
            <a:r>
              <a:rPr lang="en" sz="1600"/>
              <a:t>Per the </a:t>
            </a:r>
            <a:r>
              <a:rPr lang="en" sz="1600" u="sng">
                <a:solidFill>
                  <a:schemeClr val="hlink"/>
                </a:solidFill>
                <a:hlinkClick r:id="rId3"/>
              </a:rPr>
              <a:t>Open Mainframe Project charter</a:t>
            </a:r>
            <a:r>
              <a:rPr lang="en" sz="1600"/>
              <a:t>, Section 5(a)(ii), the </a:t>
            </a:r>
            <a:r>
              <a:rPr lang="en" sz="1600"/>
              <a:t>Academic Institution, Associate, and Silver</a:t>
            </a:r>
            <a:r>
              <a:rPr lang="en" sz="1600"/>
              <a:t> Member class is entitled to elect…</a:t>
            </a:r>
            <a:endParaRPr sz="1600"/>
          </a:p>
          <a:p>
            <a:pPr indent="0" lvl="0" marL="342900" rtl="0" algn="l">
              <a:spcBef>
                <a:spcPts val="400"/>
              </a:spcBef>
              <a:spcAft>
                <a:spcPts val="0"/>
              </a:spcAft>
              <a:buNone/>
            </a:pPr>
            <a:r>
              <a:rPr i="1" lang="en" sz="1600"/>
              <a:t>one representative elected by the Silver, Academic Institution and Associate Members as a class.</a:t>
            </a:r>
            <a:endParaRPr i="1" sz="1600"/>
          </a:p>
          <a:p>
            <a:pPr indent="0" lvl="0" marL="0" rtl="0" algn="l">
              <a:spcBef>
                <a:spcPts val="400"/>
              </a:spcBef>
              <a:spcAft>
                <a:spcPts val="0"/>
              </a:spcAft>
              <a:buClr>
                <a:schemeClr val="dk1"/>
              </a:buClr>
              <a:buSzPts val="800"/>
              <a:buFont typeface="Arial"/>
              <a:buNone/>
            </a:pPr>
            <a:r>
              <a:rPr lang="en" sz="1600"/>
              <a:t>The </a:t>
            </a:r>
            <a:r>
              <a:rPr lang="en" sz="1600"/>
              <a:t>Academic Institution, Associate, and Silver</a:t>
            </a:r>
            <a:r>
              <a:rPr lang="en" sz="1600"/>
              <a:t> Member class elects a new representative during the month of December to serve a term from January 1st through December 31st of that calendar year. </a:t>
            </a:r>
            <a:endParaRPr sz="1600"/>
          </a:p>
          <a:p>
            <a:pPr indent="0" lvl="0" marL="0" rtl="0" algn="l">
              <a:spcBef>
                <a:spcPts val="400"/>
              </a:spcBef>
              <a:spcAft>
                <a:spcPts val="0"/>
              </a:spcAft>
              <a:buClr>
                <a:schemeClr val="dk1"/>
              </a:buClr>
              <a:buSzPts val="800"/>
              <a:buFont typeface="Arial"/>
              <a:buNone/>
            </a:pPr>
            <a:r>
              <a:rPr b="1" lang="en" sz="1600"/>
              <a:t>ACTION: Look for details regarding the election in November.</a:t>
            </a:r>
            <a:endParaRPr b="1" sz="1600"/>
          </a:p>
          <a:p>
            <a:pPr indent="0" lvl="0" marL="0" rtl="0" algn="l">
              <a:spcBef>
                <a:spcPts val="400"/>
              </a:spcBef>
              <a:spcAft>
                <a:spcPts val="0"/>
              </a:spcAft>
              <a:buClr>
                <a:schemeClr val="dk1"/>
              </a:buClr>
              <a:buSzPts val="800"/>
              <a:buFont typeface="Arial"/>
              <a:buNone/>
            </a:pPr>
            <a:r>
              <a:rPr lang="en" sz="1600"/>
              <a:t>If you have any questions about this process or the role, please contact us at </a:t>
            </a:r>
            <a:r>
              <a:rPr lang="en" sz="1600" u="sng">
                <a:solidFill>
                  <a:schemeClr val="hlink"/>
                </a:solidFill>
                <a:hlinkClick r:id="rId4"/>
              </a:rPr>
              <a:t>servicedesk.openmainframeproject.org</a:t>
            </a:r>
            <a:r>
              <a:rPr lang="en" sz="1600"/>
              <a:t>.</a:t>
            </a:r>
            <a:endParaRPr sz="1600"/>
          </a:p>
        </p:txBody>
      </p:sp>
      <p:sp>
        <p:nvSpPr>
          <p:cNvPr id="500" name="Google Shape;500;p66"/>
          <p:cNvSpPr txBox="1"/>
          <p:nvPr>
            <p:ph type="title"/>
          </p:nvPr>
        </p:nvSpPr>
        <p:spPr>
          <a:xfrm>
            <a:off x="334000" y="159456"/>
            <a:ext cx="7893900" cy="7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300"/>
              <a:t>Academic Institution, Associate, and </a:t>
            </a:r>
            <a:r>
              <a:rPr lang="en" sz="2300"/>
              <a:t>Silver Member Marketing Committee representative</a:t>
            </a:r>
            <a:r>
              <a:rPr lang="en" sz="2700"/>
              <a:t> </a:t>
            </a:r>
            <a:endParaRPr sz="2700"/>
          </a:p>
          <a:p>
            <a:pPr indent="0" lvl="0" marL="0" rtl="0" algn="l">
              <a:spcBef>
                <a:spcPts val="0"/>
              </a:spcBef>
              <a:spcAft>
                <a:spcPts val="0"/>
              </a:spcAft>
              <a:buSzPts val="990"/>
              <a:buNone/>
            </a:pPr>
            <a:r>
              <a:rPr i="1" lang="en" sz="1350"/>
              <a:t>(</a:t>
            </a:r>
            <a:r>
              <a:rPr i="1" lang="en" sz="1350"/>
              <a:t>Academic Institution, Associate, and Silver </a:t>
            </a:r>
            <a:r>
              <a:rPr i="1" lang="en" sz="1350"/>
              <a:t>Members only)</a:t>
            </a:r>
            <a:endParaRPr i="1" sz="1350"/>
          </a:p>
        </p:txBody>
      </p:sp>
      <p:sp>
        <p:nvSpPr>
          <p:cNvPr id="501" name="Google Shape;501;p66"/>
          <p:cNvSpPr/>
          <p:nvPr/>
        </p:nvSpPr>
        <p:spPr>
          <a:xfrm>
            <a:off x="6535475" y="860000"/>
            <a:ext cx="2608200" cy="4152900"/>
          </a:xfrm>
          <a:prstGeom prst="rect">
            <a:avLst/>
          </a:prstGeom>
          <a:solidFill>
            <a:srgbClr val="F7F7F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2" name="Google Shape;502;p66"/>
          <p:cNvSpPr/>
          <p:nvPr/>
        </p:nvSpPr>
        <p:spPr>
          <a:xfrm>
            <a:off x="6106625" y="829675"/>
            <a:ext cx="3035400" cy="23193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66"/>
          <p:cNvSpPr/>
          <p:nvPr/>
        </p:nvSpPr>
        <p:spPr>
          <a:xfrm>
            <a:off x="6234075" y="2510025"/>
            <a:ext cx="29097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sz="1100">
                <a:solidFill>
                  <a:schemeClr val="lt1"/>
                </a:solidFill>
              </a:rPr>
              <a:t>Marketing</a:t>
            </a:r>
            <a:r>
              <a:rPr b="1" lang="en" sz="1100">
                <a:solidFill>
                  <a:schemeClr val="lt1"/>
                </a:solidFill>
              </a:rPr>
              <a:t> Committee</a:t>
            </a:r>
            <a:r>
              <a:rPr b="1" lang="en" sz="1100">
                <a:solidFill>
                  <a:schemeClr val="lt1"/>
                </a:solidFill>
              </a:rPr>
              <a:t> representative for </a:t>
            </a:r>
            <a:endParaRPr b="1" sz="1100">
              <a:solidFill>
                <a:schemeClr val="lt1"/>
              </a:solidFill>
            </a:endParaRPr>
          </a:p>
          <a:p>
            <a:pPr indent="0" lvl="0" marL="0" marR="0" rtl="0" algn="ctr">
              <a:lnSpc>
                <a:spcPct val="100000"/>
              </a:lnSpc>
              <a:spcBef>
                <a:spcPts val="0"/>
              </a:spcBef>
              <a:spcAft>
                <a:spcPts val="0"/>
              </a:spcAft>
              <a:buClr>
                <a:srgbClr val="000000"/>
              </a:buClr>
              <a:buFont typeface="Arial"/>
              <a:buNone/>
            </a:pPr>
            <a:r>
              <a:rPr b="1" lang="en" sz="1100">
                <a:solidFill>
                  <a:schemeClr val="lt1"/>
                </a:solidFill>
              </a:rPr>
              <a:t>Academic Institution, Associate, and Silver Member</a:t>
            </a:r>
            <a:r>
              <a:rPr b="1" lang="en" sz="1100">
                <a:solidFill>
                  <a:schemeClr val="lt1"/>
                </a:solidFill>
              </a:rPr>
              <a:t> Membership class</a:t>
            </a:r>
            <a:endParaRPr sz="1400">
              <a:solidFill>
                <a:schemeClr val="lt1"/>
              </a:solidFill>
            </a:endParaRPr>
          </a:p>
        </p:txBody>
      </p:sp>
      <p:sp>
        <p:nvSpPr>
          <p:cNvPr id="504" name="Google Shape;504;p66"/>
          <p:cNvSpPr/>
          <p:nvPr/>
        </p:nvSpPr>
        <p:spPr>
          <a:xfrm>
            <a:off x="6180825" y="3180475"/>
            <a:ext cx="2884200" cy="950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8FE3"/>
              </a:buClr>
              <a:buFont typeface="Arial"/>
              <a:buNone/>
            </a:pPr>
            <a:r>
              <a:rPr b="1" lang="en" sz="800">
                <a:solidFill>
                  <a:srgbClr val="008FE3"/>
                </a:solidFill>
              </a:rPr>
              <a:t>Chief Marketing Officer at Phoenix Software</a:t>
            </a:r>
            <a:endParaRPr b="1" sz="1200">
              <a:solidFill>
                <a:srgbClr val="008FE3"/>
              </a:solidFill>
            </a:endParaRPr>
          </a:p>
          <a:p>
            <a:pPr indent="0" lvl="0" marL="0" rtl="0" algn="l">
              <a:spcBef>
                <a:spcPts val="800"/>
              </a:spcBef>
              <a:spcAft>
                <a:spcPts val="0"/>
              </a:spcAft>
              <a:buClr>
                <a:schemeClr val="dk1"/>
              </a:buClr>
              <a:buSzPts val="1100"/>
              <a:buFont typeface="Arial"/>
              <a:buNone/>
            </a:pPr>
            <a:r>
              <a:rPr lang="en" sz="800">
                <a:solidFill>
                  <a:srgbClr val="323232"/>
                </a:solidFill>
              </a:rPr>
              <a:t>Donna has more than 30 years of financial service, technology, marketing, and executive management experience spanning the asset management, software development, consulting, and non-profit industries. Prior to joining Phoenix Software as their Chief Marketing Officer, she served as the Executive Director and Chief Operating Officer for SHARE Association, the first and largest independent technology association user group. Prior to joining SHARE, she served in various leadership positions where she provided a wide‐range of strategic, technology, operational, and marketing guidance and support.</a:t>
            </a:r>
            <a:r>
              <a:rPr lang="en" sz="800">
                <a:solidFill>
                  <a:srgbClr val="323232"/>
                </a:solidFill>
              </a:rPr>
              <a:t>.</a:t>
            </a:r>
            <a:endParaRPr sz="800">
              <a:solidFill>
                <a:srgbClr val="323232"/>
              </a:solidFill>
            </a:endParaRPr>
          </a:p>
          <a:p>
            <a:pPr indent="0" lvl="0" marL="0" marR="0" rtl="0" algn="l">
              <a:lnSpc>
                <a:spcPct val="100000"/>
              </a:lnSpc>
              <a:spcBef>
                <a:spcPts val="800"/>
              </a:spcBef>
              <a:spcAft>
                <a:spcPts val="0"/>
              </a:spcAft>
              <a:buClr>
                <a:srgbClr val="008FE3"/>
              </a:buClr>
              <a:buFont typeface="Arial"/>
              <a:buNone/>
            </a:pPr>
            <a:r>
              <a:t/>
            </a:r>
            <a:endParaRPr b="1" sz="900">
              <a:solidFill>
                <a:srgbClr val="B49823"/>
              </a:solidFill>
            </a:endParaRPr>
          </a:p>
        </p:txBody>
      </p:sp>
      <p:sp>
        <p:nvSpPr>
          <p:cNvPr id="505" name="Google Shape;505;p66"/>
          <p:cNvSpPr/>
          <p:nvPr/>
        </p:nvSpPr>
        <p:spPr>
          <a:xfrm>
            <a:off x="6180700" y="2242575"/>
            <a:ext cx="2884200" cy="290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rPr b="1" lang="en">
                <a:solidFill>
                  <a:srgbClr val="008FE3"/>
                </a:solidFill>
              </a:rPr>
              <a:t>Donna Hudi</a:t>
            </a:r>
            <a:endParaRPr sz="1400">
              <a:solidFill>
                <a:srgbClr val="008FE3"/>
              </a:solidFill>
            </a:endParaRPr>
          </a:p>
        </p:txBody>
      </p:sp>
      <p:pic>
        <p:nvPicPr>
          <p:cNvPr id="506" name="Google Shape;506;p66"/>
          <p:cNvPicPr preferRelativeResize="0"/>
          <p:nvPr/>
        </p:nvPicPr>
        <p:blipFill rotWithShape="1">
          <a:blip r:embed="rId5">
            <a:alphaModFix/>
          </a:blip>
          <a:srcRect b="0" l="69" r="59" t="0"/>
          <a:stretch/>
        </p:blipFill>
        <p:spPr>
          <a:xfrm>
            <a:off x="7051625" y="1038125"/>
            <a:ext cx="1145400" cy="1145400"/>
          </a:xfrm>
          <a:prstGeom prst="ellipse">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Keep up on Open Mainframe Project Events!</a:t>
            </a:r>
            <a:endParaRPr/>
          </a:p>
        </p:txBody>
      </p:sp>
      <p:sp>
        <p:nvSpPr>
          <p:cNvPr id="512" name="Google Shape;512;p67"/>
          <p:cNvSpPr txBox="1"/>
          <p:nvPr>
            <p:ph idx="1" type="body"/>
          </p:nvPr>
        </p:nvSpPr>
        <p:spPr>
          <a:xfrm>
            <a:off x="317500" y="943425"/>
            <a:ext cx="45852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All webinars and events, both in-person and virtual, that Open Mainframe Project will have a presence at will be showcased on our </a:t>
            </a:r>
            <a:r>
              <a:rPr lang="en" u="sng">
                <a:solidFill>
                  <a:schemeClr val="hlink"/>
                </a:solidFill>
                <a:hlinkClick r:id="rId3"/>
              </a:rPr>
              <a:t>events page</a:t>
            </a:r>
            <a:r>
              <a:rPr lang="en"/>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If you are at an event, </a:t>
            </a:r>
            <a:r>
              <a:rPr lang="en" u="sng">
                <a:solidFill>
                  <a:schemeClr val="hlink"/>
                </a:solidFill>
                <a:hlinkClick r:id="rId4"/>
              </a:rPr>
              <a:t>contact us</a:t>
            </a:r>
            <a:r>
              <a:rPr lang="en"/>
              <a:t> to request</a:t>
            </a:r>
            <a:r>
              <a:rPr lang="en"/>
              <a:t> a booth branding kit with a booth sign, stickers, and more!</a:t>
            </a:r>
            <a:endParaRPr/>
          </a:p>
        </p:txBody>
      </p:sp>
      <p:pic>
        <p:nvPicPr>
          <p:cNvPr id="513" name="Google Shape;513;p67"/>
          <p:cNvPicPr preferRelativeResize="0"/>
          <p:nvPr/>
        </p:nvPicPr>
        <p:blipFill rotWithShape="1">
          <a:blip r:embed="rId5">
            <a:alphaModFix/>
          </a:blip>
          <a:srcRect b="36699" l="0" r="0" t="10097"/>
          <a:stretch/>
        </p:blipFill>
        <p:spPr>
          <a:xfrm>
            <a:off x="5494825" y="765375"/>
            <a:ext cx="3649174" cy="43359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19" name="Google Shape;51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20" name="Google Shape;520;p68"/>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3"/>
              </a:rPr>
              <a:t>members.openmainframeproject.org</a:t>
            </a:r>
            <a:endParaRPr>
              <a:latin typeface="Gill Sans"/>
              <a:ea typeface="Gill Sans"/>
              <a:cs typeface="Gill Sans"/>
              <a:sym typeface="Gill Sans"/>
            </a:endParaRPr>
          </a:p>
        </p:txBody>
      </p:sp>
      <p:pic>
        <p:nvPicPr>
          <p:cNvPr id="521" name="Google Shape;521;p68" title="Screenshot 2026-01-13 at 4.13.28 PM.png"/>
          <p:cNvPicPr preferRelativeResize="0"/>
          <p:nvPr/>
        </p:nvPicPr>
        <p:blipFill>
          <a:blip r:embed="rId4">
            <a:alphaModFix/>
          </a:blip>
          <a:stretch>
            <a:fillRect/>
          </a:stretch>
        </p:blipFill>
        <p:spPr>
          <a:xfrm>
            <a:off x="1166513" y="1009850"/>
            <a:ext cx="6228875" cy="324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9"/>
          <p:cNvSpPr txBox="1"/>
          <p:nvPr>
            <p:ph idx="1" type="body"/>
          </p:nvPr>
        </p:nvSpPr>
        <p:spPr>
          <a:xfrm>
            <a:off x="78000" y="1023250"/>
            <a:ext cx="3543000" cy="3143100"/>
          </a:xfrm>
          <a:prstGeom prst="rect">
            <a:avLst/>
          </a:prstGeom>
        </p:spPr>
        <p:txBody>
          <a:bodyPr anchorCtr="0" anchor="t" bIns="68575" lIns="68575" spcFirstLastPara="1" rIns="68575" wrap="square" tIns="68575">
            <a:noAutofit/>
          </a:bodyPr>
          <a:lstStyle/>
          <a:p>
            <a:pPr indent="-260350" lvl="0" marL="342900" rtl="0" algn="l">
              <a:spcBef>
                <a:spcPts val="400"/>
              </a:spcBef>
              <a:spcAft>
                <a:spcPts val="0"/>
              </a:spcAft>
              <a:buSzPts val="1500"/>
              <a:buChar char="➔"/>
            </a:pPr>
            <a:r>
              <a:rPr lang="en" sz="1500"/>
              <a:t>Member requests can be made at </a:t>
            </a:r>
            <a:r>
              <a:rPr lang="en" sz="1500" u="sng">
                <a:solidFill>
                  <a:schemeClr val="hlink"/>
                </a:solidFill>
                <a:hlinkClick r:id="rId3"/>
              </a:rPr>
              <a:t>members.openmainframeproject.org</a:t>
            </a:r>
            <a:r>
              <a:rPr lang="en" sz="1500"/>
              <a:t> </a:t>
            </a:r>
            <a:endParaRPr sz="1500"/>
          </a:p>
          <a:p>
            <a:pPr indent="-260350" lvl="0" marL="342900" rtl="0" algn="l">
              <a:spcBef>
                <a:spcPts val="0"/>
              </a:spcBef>
              <a:spcAft>
                <a:spcPts val="0"/>
              </a:spcAft>
              <a:buSzPts val="1500"/>
              <a:buChar char="➔"/>
            </a:pPr>
            <a:r>
              <a:rPr lang="en" sz="1500"/>
              <a:t>C</a:t>
            </a:r>
            <a:r>
              <a:rPr lang="en" sz="1500"/>
              <a:t>ommunity and project requests can be made at  </a:t>
            </a:r>
            <a:r>
              <a:rPr lang="en" sz="1500" u="sng">
                <a:solidFill>
                  <a:schemeClr val="hlink"/>
                </a:solidFill>
                <a:hlinkClick r:id="rId4"/>
              </a:rPr>
              <a:t>servicedesk.openmainframeproject.org</a:t>
            </a:r>
            <a:endParaRPr sz="1500"/>
          </a:p>
        </p:txBody>
      </p:sp>
      <p:sp>
        <p:nvSpPr>
          <p:cNvPr id="528" name="Google Shape;528;p6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pic>
        <p:nvPicPr>
          <p:cNvPr id="529" name="Google Shape;529;p69"/>
          <p:cNvPicPr preferRelativeResize="0"/>
          <p:nvPr/>
        </p:nvPicPr>
        <p:blipFill>
          <a:blip r:embed="rId5">
            <a:alphaModFix/>
          </a:blip>
          <a:stretch>
            <a:fillRect/>
          </a:stretch>
        </p:blipFill>
        <p:spPr>
          <a:xfrm>
            <a:off x="3581850" y="828375"/>
            <a:ext cx="5505001" cy="3891138"/>
          </a:xfrm>
          <a:prstGeom prst="rect">
            <a:avLst/>
          </a:prstGeom>
          <a:noFill/>
          <a:ln>
            <a:noFill/>
          </a:ln>
        </p:spPr>
      </p:pic>
      <p:sp>
        <p:nvSpPr>
          <p:cNvPr id="530" name="Google Shape;530;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Engaging the Open Mainframe Project staff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0"/>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7" name="Google Shape;537;p70"/>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LinkedIn at </a:t>
            </a:r>
            <a:r>
              <a:rPr lang="en" sz="1100" u="sng">
                <a:solidFill>
                  <a:schemeClr val="hlink"/>
                </a:solidFill>
                <a:latin typeface="Gill Sans"/>
                <a:ea typeface="Gill Sans"/>
                <a:cs typeface="Gill Sans"/>
                <a:sym typeface="Gill Sans"/>
                <a:hlinkClick r:id="rId3"/>
              </a:rPr>
              <a:t>https://www.linkedin.com/company/the-open-mainframe-project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sp>
        <p:nvSpPr>
          <p:cNvPr id="538" name="Google Shape;538;p70"/>
          <p:cNvSpPr txBox="1"/>
          <p:nvPr/>
        </p:nvSpPr>
        <p:spPr>
          <a:xfrm>
            <a:off x="5463037" y="3586706"/>
            <a:ext cx="3052125"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latin typeface="Gill Sans"/>
                <a:ea typeface="Gill Sans"/>
                <a:cs typeface="Gill Sans"/>
                <a:sym typeface="Gill Sans"/>
              </a:rPr>
              <a:t>Follow us on Twitter at </a:t>
            </a:r>
            <a:r>
              <a:rPr lang="en" sz="1100" u="sng">
                <a:solidFill>
                  <a:schemeClr val="hlink"/>
                </a:solidFill>
                <a:latin typeface="Gill Sans"/>
                <a:ea typeface="Gill Sans"/>
                <a:cs typeface="Gill Sans"/>
                <a:sym typeface="Gill Sans"/>
                <a:hlinkClick r:id="rId4"/>
              </a:rPr>
              <a:t>https://twitter.com/OpenMFProject</a:t>
            </a:r>
            <a:r>
              <a:rPr lang="en" sz="1100">
                <a:latin typeface="Gill Sans"/>
                <a:ea typeface="Gill Sans"/>
                <a:cs typeface="Gill Sans"/>
                <a:sym typeface="Gill Sans"/>
              </a:rPr>
              <a:t> </a:t>
            </a:r>
            <a:endParaRPr sz="1100">
              <a:latin typeface="Gill Sans"/>
              <a:ea typeface="Gill Sans"/>
              <a:cs typeface="Gill Sans"/>
              <a:sym typeface="Gill Sans"/>
            </a:endParaRPr>
          </a:p>
        </p:txBody>
      </p:sp>
      <p:pic>
        <p:nvPicPr>
          <p:cNvPr id="539" name="Google Shape;539;p70"/>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40" name="Google Shape;5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Make sure you are following us on social!</a:t>
            </a:r>
            <a:endParaRPr/>
          </a:p>
        </p:txBody>
      </p:sp>
      <p:pic>
        <p:nvPicPr>
          <p:cNvPr id="541" name="Google Shape;541;p70"/>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42" name="Google Shape;542;p70"/>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And sign up for the </a:t>
            </a:r>
            <a:r>
              <a:rPr lang="en" u="sng">
                <a:solidFill>
                  <a:schemeClr val="hlink"/>
                </a:solidFill>
                <a:latin typeface="Gill Sans"/>
                <a:ea typeface="Gill Sans"/>
                <a:cs typeface="Gill Sans"/>
                <a:sym typeface="Gill Sans"/>
                <a:hlinkClick r:id="rId7"/>
              </a:rPr>
              <a:t>Open Mainframe Project newsletter</a:t>
            </a:r>
            <a:r>
              <a:rPr lang="en">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1"/>
          <p:cNvSpPr txBox="1"/>
          <p:nvPr>
            <p:ph type="ctrTitle"/>
          </p:nvPr>
        </p:nvSpPr>
        <p:spPr>
          <a:xfrm>
            <a:off x="4553842" y="1643174"/>
            <a:ext cx="4185600" cy="13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Leveraging your membership benefits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286" name="Google Shape;286;p4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287" name="Google Shape;287;p4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288" name="Google Shape;288;p4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289" name="Google Shape;289;p4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290" name="Google Shape;290;p4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291" name="Google Shape;291;p45"/>
          <p:cNvGrpSpPr/>
          <p:nvPr/>
        </p:nvGrpSpPr>
        <p:grpSpPr>
          <a:xfrm>
            <a:off x="5038925" y="1770425"/>
            <a:ext cx="546300" cy="546300"/>
            <a:chOff x="790925" y="2833675"/>
            <a:chExt cx="546300" cy="546300"/>
          </a:xfrm>
        </p:grpSpPr>
        <p:sp>
          <p:nvSpPr>
            <p:cNvPr id="292" name="Google Shape;292;p4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4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94" name="Google Shape;294;p45"/>
          <p:cNvGrpSpPr/>
          <p:nvPr/>
        </p:nvGrpSpPr>
        <p:grpSpPr>
          <a:xfrm>
            <a:off x="7524675" y="1770425"/>
            <a:ext cx="546300" cy="546300"/>
            <a:chOff x="2966775" y="2833675"/>
            <a:chExt cx="546300" cy="546300"/>
          </a:xfrm>
        </p:grpSpPr>
        <p:sp>
          <p:nvSpPr>
            <p:cNvPr id="295" name="Google Shape;295;p4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4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97" name="Google Shape;297;p45"/>
          <p:cNvGrpSpPr/>
          <p:nvPr/>
        </p:nvGrpSpPr>
        <p:grpSpPr>
          <a:xfrm>
            <a:off x="5038917" y="3277900"/>
            <a:ext cx="546300" cy="546300"/>
            <a:chOff x="5373650" y="2863650"/>
            <a:chExt cx="546300" cy="546300"/>
          </a:xfrm>
        </p:grpSpPr>
        <p:sp>
          <p:nvSpPr>
            <p:cNvPr id="298" name="Google Shape;298;p4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4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00" name="Google Shape;300;p45"/>
          <p:cNvGrpSpPr/>
          <p:nvPr/>
        </p:nvGrpSpPr>
        <p:grpSpPr>
          <a:xfrm>
            <a:off x="7524675" y="3277900"/>
            <a:ext cx="546300" cy="546300"/>
            <a:chOff x="7724550" y="2897000"/>
            <a:chExt cx="546300" cy="546300"/>
          </a:xfrm>
        </p:grpSpPr>
        <p:sp>
          <p:nvSpPr>
            <p:cNvPr id="301" name="Google Shape;301;p4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p4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03" name="Google Shape;303;p4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Announcing your membership</a:t>
            </a:r>
            <a:endParaRPr/>
          </a:p>
        </p:txBody>
      </p:sp>
      <p:sp>
        <p:nvSpPr>
          <p:cNvPr id="553" name="Google Shape;553;p72"/>
          <p:cNvSpPr txBox="1"/>
          <p:nvPr>
            <p:ph idx="1" type="body"/>
          </p:nvPr>
        </p:nvSpPr>
        <p:spPr>
          <a:xfrm>
            <a:off x="317500" y="943425"/>
            <a:ext cx="5465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We will include your company in an upcoming momentum press announcement. These are </a:t>
            </a:r>
            <a:r>
              <a:rPr lang="en"/>
              <a:t>typically</a:t>
            </a:r>
            <a:r>
              <a:rPr lang="en"/>
              <a:t> done </a:t>
            </a:r>
            <a:r>
              <a:rPr lang="en"/>
              <a:t>quarterly</a:t>
            </a:r>
            <a:r>
              <a:rPr lang="en"/>
              <a:t> and timed around events for maximum impact.</a:t>
            </a:r>
            <a:endParaRPr/>
          </a:p>
          <a:p>
            <a:pPr indent="0" lvl="0" marL="0" rtl="0" algn="l">
              <a:spcBef>
                <a:spcPts val="400"/>
              </a:spcBef>
              <a:spcAft>
                <a:spcPts val="0"/>
              </a:spcAft>
              <a:buNone/>
            </a:pPr>
            <a:r>
              <a:rPr b="1" lang="en"/>
              <a:t>ACTION: Please provide 1-2 sentences on your company, name of a spokesperson, and a quote to include in the press announcement. Submit request to </a:t>
            </a:r>
            <a:r>
              <a:rPr b="1" lang="en" u="sng">
                <a:solidFill>
                  <a:schemeClr val="hlink"/>
                </a:solidFill>
                <a:hlinkClick r:id="rId3"/>
              </a:rPr>
              <a:t>members.openmainframeproject.org</a:t>
            </a:r>
            <a:r>
              <a:rPr b="1" lang="en"/>
              <a:t>.</a:t>
            </a:r>
            <a:endParaRPr/>
          </a:p>
          <a:p>
            <a:pPr indent="0" lvl="0" marL="0" rtl="0" algn="l">
              <a:spcBef>
                <a:spcPts val="400"/>
              </a:spcBef>
              <a:spcAft>
                <a:spcPts val="0"/>
              </a:spcAft>
              <a:buNone/>
            </a:pPr>
            <a:r>
              <a:rPr i="1" lang="en"/>
              <a:t>Please note that these announcements are often picked up by press and media, and there may be requests for briefings.</a:t>
            </a:r>
            <a:endParaRPr i="1"/>
          </a:p>
        </p:txBody>
      </p:sp>
      <p:pic>
        <p:nvPicPr>
          <p:cNvPr id="554" name="Google Shape;554;p72"/>
          <p:cNvPicPr preferRelativeResize="0"/>
          <p:nvPr/>
        </p:nvPicPr>
        <p:blipFill>
          <a:blip r:embed="rId4">
            <a:alphaModFix/>
          </a:blip>
          <a:stretch>
            <a:fillRect/>
          </a:stretch>
        </p:blipFill>
        <p:spPr>
          <a:xfrm>
            <a:off x="5935300" y="987742"/>
            <a:ext cx="3056301" cy="23062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0000"/>
                </a:solidFill>
              </a:rPr>
              <a:t>Participate in Outreach Activities</a:t>
            </a:r>
            <a:endParaRPr>
              <a:solidFill>
                <a:srgbClr val="000000"/>
              </a:solidFill>
            </a:endParaRPr>
          </a:p>
        </p:txBody>
      </p:sp>
      <p:sp>
        <p:nvSpPr>
          <p:cNvPr id="560" name="Google Shape;560;p73"/>
          <p:cNvSpPr txBox="1"/>
          <p:nvPr>
            <p:ph idx="1" type="body"/>
          </p:nvPr>
        </p:nvSpPr>
        <p:spPr>
          <a:xfrm>
            <a:off x="317500" y="791025"/>
            <a:ext cx="453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We focus on ensuring our members can advance </a:t>
            </a:r>
            <a:r>
              <a:rPr lang="en" sz="1400"/>
              <a:t>their</a:t>
            </a:r>
            <a:r>
              <a:rPr lang="en" sz="1400"/>
              <a:t> thought leadership on open source on the mainframe through our extensive media reach.</a:t>
            </a:r>
            <a:endParaRPr sz="1400"/>
          </a:p>
          <a:p>
            <a:pPr indent="0" lvl="0" marL="0" rtl="0" algn="l">
              <a:spcBef>
                <a:spcPts val="400"/>
              </a:spcBef>
              <a:spcAft>
                <a:spcPts val="0"/>
              </a:spcAft>
              <a:buNone/>
            </a:pPr>
            <a:r>
              <a:rPr b="1" lang="en" sz="1400"/>
              <a:t>ACTION: Key opportunities to leverage now: </a:t>
            </a:r>
            <a:endParaRPr b="1" sz="1400"/>
          </a:p>
          <a:p>
            <a:pPr indent="-317500" lvl="0" marL="457200" rtl="0" algn="l">
              <a:spcBef>
                <a:spcPts val="400"/>
              </a:spcBef>
              <a:spcAft>
                <a:spcPts val="0"/>
              </a:spcAft>
              <a:buSzPts val="1400"/>
              <a:buChar char="➔"/>
            </a:pPr>
            <a:r>
              <a:rPr lang="en" sz="1400" u="sng">
                <a:solidFill>
                  <a:schemeClr val="hlink"/>
                </a:solidFill>
                <a:hlinkClick r:id="rId3"/>
              </a:rPr>
              <a:t>Submit a guest blog post</a:t>
            </a:r>
            <a:r>
              <a:rPr lang="en" sz="1400"/>
              <a:t> to the </a:t>
            </a:r>
            <a:r>
              <a:rPr lang="en" sz="1400" u="sng">
                <a:solidFill>
                  <a:schemeClr val="hlink"/>
                </a:solidFill>
                <a:hlinkClick r:id="rId4"/>
              </a:rPr>
              <a:t>Open Mainframe Project blog</a:t>
            </a:r>
            <a:r>
              <a:rPr lang="en" sz="1400"/>
              <a:t> and/or </a:t>
            </a:r>
            <a:r>
              <a:rPr lang="en" sz="1400" u="sng">
                <a:solidFill>
                  <a:schemeClr val="hlink"/>
                </a:solidFill>
                <a:hlinkClick r:id="rId5"/>
              </a:rPr>
              <a:t>Linux.com</a:t>
            </a:r>
            <a:r>
              <a:rPr lang="en" sz="1400"/>
              <a:t>. Member contributed content must be vendor neutral &amp; talk about an interesting trend or problem in the space.</a:t>
            </a:r>
            <a:endParaRPr sz="1400"/>
          </a:p>
          <a:p>
            <a:pPr indent="-317500" lvl="0" marL="457200" rtl="0" algn="l">
              <a:spcBef>
                <a:spcPts val="0"/>
              </a:spcBef>
              <a:spcAft>
                <a:spcPts val="0"/>
              </a:spcAft>
              <a:buSzPts val="1400"/>
              <a:buChar char="➔"/>
            </a:pPr>
            <a:r>
              <a:rPr lang="en" sz="1400" u="sng">
                <a:solidFill>
                  <a:schemeClr val="hlink"/>
                </a:solidFill>
                <a:hlinkClick r:id="rId6"/>
              </a:rPr>
              <a:t>Provide a guest</a:t>
            </a:r>
            <a:r>
              <a:rPr lang="en" sz="1400"/>
              <a:t> for the </a:t>
            </a:r>
            <a:r>
              <a:rPr lang="en" sz="1400" u="sng">
                <a:solidFill>
                  <a:schemeClr val="hlink"/>
                </a:solidFill>
                <a:hlinkClick r:id="rId7"/>
              </a:rPr>
              <a:t>"I Am A Mainframer" podcast series</a:t>
            </a:r>
            <a:r>
              <a:rPr lang="en" sz="1400"/>
              <a:t> </a:t>
            </a:r>
            <a:endParaRPr sz="1400"/>
          </a:p>
          <a:p>
            <a:pPr indent="-317500" lvl="0" marL="457200" rtl="0" algn="l">
              <a:spcBef>
                <a:spcPts val="0"/>
              </a:spcBef>
              <a:spcAft>
                <a:spcPts val="0"/>
              </a:spcAft>
              <a:buSzPts val="1400"/>
              <a:buChar char="➔"/>
            </a:pPr>
            <a:r>
              <a:rPr lang="en" sz="1400" u="sng">
                <a:solidFill>
                  <a:schemeClr val="hlink"/>
                </a:solidFill>
                <a:hlinkClick r:id="rId8"/>
              </a:rPr>
              <a:t>Share potential spokespersons</a:t>
            </a:r>
            <a:r>
              <a:rPr lang="en" sz="1400"/>
              <a:t> who would be interested in participating in other contributed articles, videos, podcasts, and events.</a:t>
            </a:r>
            <a:endParaRPr sz="1400"/>
          </a:p>
          <a:p>
            <a:pPr indent="-317500" lvl="0" marL="457200" rtl="0" algn="l">
              <a:spcBef>
                <a:spcPts val="0"/>
              </a:spcBef>
              <a:spcAft>
                <a:spcPts val="0"/>
              </a:spcAft>
              <a:buSzPts val="1400"/>
              <a:buChar char="➔"/>
            </a:pPr>
            <a:r>
              <a:rPr lang="en" sz="1400" u="sng">
                <a:solidFill>
                  <a:schemeClr val="hlink"/>
                </a:solidFill>
                <a:hlinkClick r:id="rId9"/>
              </a:rPr>
              <a:t>Share your news</a:t>
            </a:r>
            <a:r>
              <a:rPr lang="en" sz="1400"/>
              <a:t> pertaining to one of our projects or your work in the open source on mainframe community for us to amplify and/or offer a quote.</a:t>
            </a:r>
            <a:endParaRPr sz="1400"/>
          </a:p>
          <a:p>
            <a:pPr indent="-317500" lvl="0" marL="457200" rtl="0" algn="l">
              <a:spcBef>
                <a:spcPts val="0"/>
              </a:spcBef>
              <a:spcAft>
                <a:spcPts val="0"/>
              </a:spcAft>
              <a:buSzPts val="1400"/>
              <a:buChar char="➔"/>
            </a:pPr>
            <a:r>
              <a:rPr lang="en" sz="1400" u="sng">
                <a:solidFill>
                  <a:schemeClr val="hlink"/>
                </a:solidFill>
                <a:hlinkClick r:id="rId10"/>
              </a:rPr>
              <a:t>Share events you will be at</a:t>
            </a:r>
            <a:r>
              <a:rPr lang="en" sz="1400"/>
              <a:t> so we can promote your presence and talks relating to Open Mainframe Project.</a:t>
            </a:r>
            <a:endParaRPr sz="1400"/>
          </a:p>
        </p:txBody>
      </p:sp>
      <p:grpSp>
        <p:nvGrpSpPr>
          <p:cNvPr id="561" name="Google Shape;561;p73"/>
          <p:cNvGrpSpPr/>
          <p:nvPr/>
        </p:nvGrpSpPr>
        <p:grpSpPr>
          <a:xfrm>
            <a:off x="7449638" y="867226"/>
            <a:ext cx="1435200" cy="4101699"/>
            <a:chOff x="7850187" y="970151"/>
            <a:chExt cx="1435200" cy="4101699"/>
          </a:xfrm>
        </p:grpSpPr>
        <p:pic>
          <p:nvPicPr>
            <p:cNvPr id="562" name="Google Shape;562;p73"/>
            <p:cNvPicPr preferRelativeResize="0"/>
            <p:nvPr/>
          </p:nvPicPr>
          <p:blipFill>
            <a:blip r:embed="rId11">
              <a:alphaModFix/>
            </a:blip>
            <a:stretch>
              <a:fillRect/>
            </a:stretch>
          </p:blipFill>
          <p:spPr>
            <a:xfrm>
              <a:off x="8302862" y="970151"/>
              <a:ext cx="529869" cy="447300"/>
            </a:xfrm>
            <a:prstGeom prst="rect">
              <a:avLst/>
            </a:prstGeom>
            <a:noFill/>
            <a:ln>
              <a:noFill/>
            </a:ln>
          </p:spPr>
        </p:pic>
        <p:pic>
          <p:nvPicPr>
            <p:cNvPr id="563" name="Google Shape;563;p73"/>
            <p:cNvPicPr preferRelativeResize="0"/>
            <p:nvPr/>
          </p:nvPicPr>
          <p:blipFill>
            <a:blip r:embed="rId12">
              <a:alphaModFix/>
            </a:blip>
            <a:stretch>
              <a:fillRect/>
            </a:stretch>
          </p:blipFill>
          <p:spPr>
            <a:xfrm>
              <a:off x="8260010" y="2100550"/>
              <a:ext cx="615578" cy="615600"/>
            </a:xfrm>
            <a:prstGeom prst="rect">
              <a:avLst/>
            </a:prstGeom>
            <a:noFill/>
            <a:ln>
              <a:noFill/>
            </a:ln>
          </p:spPr>
        </p:pic>
        <p:pic>
          <p:nvPicPr>
            <p:cNvPr id="564" name="Google Shape;564;p73"/>
            <p:cNvPicPr preferRelativeResize="0"/>
            <p:nvPr/>
          </p:nvPicPr>
          <p:blipFill>
            <a:blip r:embed="rId13">
              <a:alphaModFix/>
            </a:blip>
            <a:stretch>
              <a:fillRect/>
            </a:stretch>
          </p:blipFill>
          <p:spPr>
            <a:xfrm>
              <a:off x="8227887" y="3459600"/>
              <a:ext cx="679825" cy="679825"/>
            </a:xfrm>
            <a:prstGeom prst="rect">
              <a:avLst/>
            </a:prstGeom>
            <a:noFill/>
            <a:ln>
              <a:noFill/>
            </a:ln>
          </p:spPr>
        </p:pic>
        <p:sp>
          <p:nvSpPr>
            <p:cNvPr id="565" name="Google Shape;565;p7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p:txBody>
        </p:sp>
        <p:sp>
          <p:nvSpPr>
            <p:cNvPr id="566" name="Google Shape;566;p7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567" name="Google Shape;567;p7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568" name="Google Shape;568;p73"/>
          <p:cNvPicPr preferRelativeResize="0"/>
          <p:nvPr/>
        </p:nvPicPr>
        <p:blipFill>
          <a:blip r:embed="rId14">
            <a:alphaModFix/>
          </a:blip>
          <a:stretch>
            <a:fillRect/>
          </a:stretch>
        </p:blipFill>
        <p:spPr>
          <a:xfrm>
            <a:off x="5079623" y="3353035"/>
            <a:ext cx="1985001" cy="734625"/>
          </a:xfrm>
          <a:prstGeom prst="rect">
            <a:avLst/>
          </a:prstGeom>
          <a:noFill/>
          <a:ln>
            <a:noFill/>
          </a:ln>
        </p:spPr>
      </p:pic>
      <p:pic>
        <p:nvPicPr>
          <p:cNvPr id="569" name="Google Shape;569;p73"/>
          <p:cNvPicPr preferRelativeResize="0"/>
          <p:nvPr/>
        </p:nvPicPr>
        <p:blipFill>
          <a:blip r:embed="rId15">
            <a:alphaModFix/>
          </a:blip>
          <a:stretch>
            <a:fillRect/>
          </a:stretch>
        </p:blipFill>
        <p:spPr>
          <a:xfrm>
            <a:off x="5002142" y="898025"/>
            <a:ext cx="2139962" cy="734625"/>
          </a:xfrm>
          <a:prstGeom prst="rect">
            <a:avLst/>
          </a:prstGeom>
          <a:noFill/>
          <a:ln>
            <a:noFill/>
          </a:ln>
        </p:spPr>
      </p:pic>
      <p:pic>
        <p:nvPicPr>
          <p:cNvPr id="570" name="Google Shape;570;p73"/>
          <p:cNvPicPr preferRelativeResize="0"/>
          <p:nvPr/>
        </p:nvPicPr>
        <p:blipFill>
          <a:blip r:embed="rId16">
            <a:alphaModFix/>
          </a:blip>
          <a:stretch>
            <a:fillRect/>
          </a:stretch>
        </p:blipFill>
        <p:spPr>
          <a:xfrm>
            <a:off x="4822321" y="3019676"/>
            <a:ext cx="2499604" cy="312438"/>
          </a:xfrm>
          <a:prstGeom prst="rect">
            <a:avLst/>
          </a:prstGeom>
          <a:noFill/>
          <a:ln>
            <a:noFill/>
          </a:ln>
        </p:spPr>
      </p:pic>
      <p:pic>
        <p:nvPicPr>
          <p:cNvPr id="571" name="Google Shape;571;p73"/>
          <p:cNvPicPr preferRelativeResize="0"/>
          <p:nvPr/>
        </p:nvPicPr>
        <p:blipFill>
          <a:blip r:embed="rId17">
            <a:alphaModFix/>
          </a:blip>
          <a:stretch>
            <a:fillRect/>
          </a:stretch>
        </p:blipFill>
        <p:spPr>
          <a:xfrm>
            <a:off x="5079622" y="1729772"/>
            <a:ext cx="1985002" cy="1116582"/>
          </a:xfrm>
          <a:prstGeom prst="rect">
            <a:avLst/>
          </a:prstGeom>
          <a:noFill/>
          <a:ln>
            <a:noFill/>
          </a:ln>
        </p:spPr>
      </p:pic>
      <p:pic>
        <p:nvPicPr>
          <p:cNvPr id="572" name="Google Shape;572;p73"/>
          <p:cNvPicPr preferRelativeResize="0"/>
          <p:nvPr/>
        </p:nvPicPr>
        <p:blipFill>
          <a:blip r:embed="rId18">
            <a:alphaModFix/>
          </a:blip>
          <a:stretch>
            <a:fillRect/>
          </a:stretch>
        </p:blipFill>
        <p:spPr>
          <a:xfrm>
            <a:off x="4829538" y="4184782"/>
            <a:ext cx="2668675" cy="836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4"/>
          <p:cNvSpPr txBox="1"/>
          <p:nvPr>
            <p:ph type="title"/>
          </p:nvPr>
        </p:nvSpPr>
        <p:spPr>
          <a:xfrm>
            <a:off x="333996" y="159450"/>
            <a:ext cx="43503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Meet the Open Mainframe Project Ambassadors</a:t>
            </a:r>
            <a:endParaRPr sz="2600"/>
          </a:p>
        </p:txBody>
      </p:sp>
      <p:sp>
        <p:nvSpPr>
          <p:cNvPr id="578" name="Google Shape;578;p74"/>
          <p:cNvSpPr txBox="1"/>
          <p:nvPr>
            <p:ph idx="1" type="body"/>
          </p:nvPr>
        </p:nvSpPr>
        <p:spPr>
          <a:xfrm>
            <a:off x="317500" y="943425"/>
            <a:ext cx="4044600" cy="227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250"/>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sz="1250"/>
          </a:p>
          <a:p>
            <a:pPr indent="0" lvl="0" marL="0" rtl="0" algn="l">
              <a:spcBef>
                <a:spcPts val="400"/>
              </a:spcBef>
              <a:spcAft>
                <a:spcPts val="0"/>
              </a:spcAft>
              <a:buClr>
                <a:schemeClr val="dk1"/>
              </a:buClr>
              <a:buSzPts val="1100"/>
              <a:buFont typeface="Arial"/>
              <a:buNone/>
            </a:pPr>
            <a:r>
              <a:rPr b="1" lang="en" sz="1250"/>
              <a:t>ACTION: If you would like an ambassador to speak at your event, please contact </a:t>
            </a:r>
            <a:r>
              <a:rPr b="1" lang="en" sz="1250" u="sng">
                <a:solidFill>
                  <a:schemeClr val="hlink"/>
                </a:solidFill>
                <a:hlinkClick r:id="rId3"/>
              </a:rPr>
              <a:t>pr@openmainframeproject.org</a:t>
            </a:r>
            <a:r>
              <a:rPr b="1" lang="en" sz="1250"/>
              <a:t> with the name of the conference, date and links.</a:t>
            </a:r>
            <a:endParaRPr b="1" sz="1250"/>
          </a:p>
        </p:txBody>
      </p:sp>
      <p:pic>
        <p:nvPicPr>
          <p:cNvPr id="579" name="Google Shape;579;p74"/>
          <p:cNvPicPr preferRelativeResize="0"/>
          <p:nvPr/>
        </p:nvPicPr>
        <p:blipFill>
          <a:blip r:embed="rId4">
            <a:alphaModFix/>
          </a:blip>
          <a:stretch>
            <a:fillRect/>
          </a:stretch>
        </p:blipFill>
        <p:spPr>
          <a:xfrm>
            <a:off x="1632288" y="3370875"/>
            <a:ext cx="1617825" cy="1617825"/>
          </a:xfrm>
          <a:prstGeom prst="rect">
            <a:avLst/>
          </a:prstGeom>
          <a:noFill/>
          <a:ln>
            <a:noFill/>
          </a:ln>
        </p:spPr>
      </p:pic>
      <p:pic>
        <p:nvPicPr>
          <p:cNvPr id="580" name="Google Shape;580;p74"/>
          <p:cNvPicPr preferRelativeResize="0"/>
          <p:nvPr/>
        </p:nvPicPr>
        <p:blipFill rotWithShape="1">
          <a:blip r:embed="rId5">
            <a:alphaModFix/>
          </a:blip>
          <a:srcRect b="0" l="4646" r="5133" t="0"/>
          <a:stretch/>
        </p:blipFill>
        <p:spPr>
          <a:xfrm>
            <a:off x="4449375" y="0"/>
            <a:ext cx="4694625" cy="5096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87" name="Google Shape;587;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Showcase your career opportunities in mainframe</a:t>
            </a:r>
            <a:endParaRPr/>
          </a:p>
        </p:txBody>
      </p:sp>
      <p:sp>
        <p:nvSpPr>
          <p:cNvPr id="588" name="Google Shape;588;p75"/>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S</a:t>
            </a:r>
            <a:r>
              <a:rPr lang="en"/>
              <a:t>howcase of Open Mainframe Project members who are hiring for mainframe positions</a:t>
            </a:r>
            <a:endParaRPr/>
          </a:p>
          <a:p>
            <a:pPr indent="-355600" lvl="0" marL="457200" rtl="0" algn="l">
              <a:spcBef>
                <a:spcPts val="0"/>
              </a:spcBef>
              <a:spcAft>
                <a:spcPts val="0"/>
              </a:spcAft>
              <a:buSzPts val="2000"/>
              <a:buChar char="•"/>
            </a:pPr>
            <a:r>
              <a:rPr lang="en"/>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
              <a:t>ACTION: </a:t>
            </a:r>
            <a:r>
              <a:rPr b="1" lang="en" u="sng">
                <a:solidFill>
                  <a:schemeClr val="hlink"/>
                </a:solidFill>
                <a:hlinkClick r:id="rId3"/>
              </a:rPr>
              <a:t>Provide a link to your job listings</a:t>
            </a:r>
            <a:r>
              <a:rPr b="1" lang="en"/>
              <a:t> specific to mainframe positions</a:t>
            </a:r>
            <a:endParaRPr/>
          </a:p>
        </p:txBody>
      </p:sp>
      <p:sp>
        <p:nvSpPr>
          <p:cNvPr id="589" name="Google Shape;589;p75"/>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u="sng">
                <a:solidFill>
                  <a:schemeClr val="hlink"/>
                </a:solidFill>
                <a:hlinkClick r:id="rId4"/>
              </a:rPr>
              <a:t>https://www.openmainframeproject.org/resources/careers</a:t>
            </a:r>
            <a:r>
              <a:rPr i="1" lang="en" sz="1200"/>
              <a:t> </a:t>
            </a:r>
            <a:endParaRPr i="1" sz="1200"/>
          </a:p>
        </p:txBody>
      </p:sp>
      <p:pic>
        <p:nvPicPr>
          <p:cNvPr id="590" name="Google Shape;590;p75"/>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Join the Zowe Conformance Program</a:t>
            </a:r>
            <a:endParaRPr/>
          </a:p>
        </p:txBody>
      </p:sp>
      <p:sp>
        <p:nvSpPr>
          <p:cNvPr id="596" name="Google Shape;596;p76"/>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 sz="1300"/>
              <a:t>Benefits</a:t>
            </a:r>
            <a:endParaRPr b="1" sz="1300"/>
          </a:p>
          <a:p>
            <a:pPr indent="-311150" lvl="0" marL="457200" rtl="0" algn="l">
              <a:spcBef>
                <a:spcPts val="400"/>
              </a:spcBef>
              <a:spcAft>
                <a:spcPts val="0"/>
              </a:spcAft>
              <a:buSzPts val="1300"/>
              <a:buChar char="-"/>
            </a:pPr>
            <a:r>
              <a:rPr lang="en" sz="1300"/>
              <a:t>Your offering and logo listed in the </a:t>
            </a:r>
            <a:r>
              <a:rPr lang="en" sz="1300" u="sng">
                <a:solidFill>
                  <a:schemeClr val="hlink"/>
                </a:solidFill>
                <a:hlinkClick r:id="rId3"/>
              </a:rPr>
              <a:t>Zowe Conformant offering directory</a:t>
            </a:r>
            <a:r>
              <a:rPr lang="en" sz="1300"/>
              <a:t> or </a:t>
            </a:r>
            <a:r>
              <a:rPr lang="en" sz="1300" u="sng">
                <a:solidFill>
                  <a:schemeClr val="hlink"/>
                </a:solidFill>
                <a:hlinkClick r:id="rId4"/>
              </a:rPr>
              <a:t>Zowe Conformant Support Provider directory</a:t>
            </a:r>
            <a:r>
              <a:rPr lang="en" sz="1300"/>
              <a:t> and showcased in Zowe outreach materials</a:t>
            </a:r>
            <a:endParaRPr sz="1300"/>
          </a:p>
          <a:p>
            <a:pPr indent="-311150" lvl="0" marL="457200" rtl="0" algn="l">
              <a:spcBef>
                <a:spcPts val="0"/>
              </a:spcBef>
              <a:spcAft>
                <a:spcPts val="0"/>
              </a:spcAft>
              <a:buSzPts val="1300"/>
              <a:buChar char="-"/>
            </a:pPr>
            <a:r>
              <a:rPr lang="en" sz="1300"/>
              <a:t>Exclusive branding marks to use in your product materials</a:t>
            </a:r>
            <a:endParaRPr sz="1300"/>
          </a:p>
          <a:p>
            <a:pPr indent="-311150" lvl="0" marL="457200" rtl="0" algn="l">
              <a:spcBef>
                <a:spcPts val="0"/>
              </a:spcBef>
              <a:spcAft>
                <a:spcPts val="0"/>
              </a:spcAft>
              <a:buSzPts val="1300"/>
              <a:buChar char="-"/>
            </a:pPr>
            <a:r>
              <a:rPr lang="en" sz="1300"/>
              <a:t>Participation in the Zowe Advisory Council (ZAC)</a:t>
            </a:r>
            <a:endParaRPr sz="1300"/>
          </a:p>
          <a:p>
            <a:pPr indent="-311150" lvl="0" marL="457200" rtl="0" algn="l">
              <a:spcBef>
                <a:spcPts val="0"/>
              </a:spcBef>
              <a:spcAft>
                <a:spcPts val="0"/>
              </a:spcAft>
              <a:buSzPts val="1300"/>
              <a:buChar char="-"/>
            </a:pPr>
            <a:r>
              <a:rPr lang="en" sz="1300"/>
              <a:t>PR announcement for new organizations providing offerings</a:t>
            </a:r>
            <a:endParaRPr sz="1300"/>
          </a:p>
          <a:p>
            <a:pPr indent="-311150" lvl="0" marL="457200" rtl="0" algn="l">
              <a:spcBef>
                <a:spcPts val="0"/>
              </a:spcBef>
              <a:spcAft>
                <a:spcPts val="0"/>
              </a:spcAft>
              <a:buSzPts val="1300"/>
              <a:buChar char="-"/>
            </a:pPr>
            <a:r>
              <a:rPr lang="en"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 sz="1300"/>
              <a:t>More details at </a:t>
            </a:r>
            <a:r>
              <a:rPr lang="en" sz="1300" u="sng">
                <a:solidFill>
                  <a:schemeClr val="hlink"/>
                </a:solidFill>
                <a:hlinkClick r:id="rId5"/>
              </a:rPr>
              <a:t>https://www.openmainframeproject.org/projects/zowe/conformance</a:t>
            </a:r>
            <a:endParaRPr sz="1300"/>
          </a:p>
        </p:txBody>
      </p:sp>
      <p:pic>
        <p:nvPicPr>
          <p:cNvPr id="597" name="Google Shape;597;p76"/>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598" name="Google Shape;598;p76"/>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70+ unique Zowe Conformant offerings</a:t>
            </a:r>
            <a:endParaRPr/>
          </a:p>
        </p:txBody>
      </p:sp>
      <p:pic>
        <p:nvPicPr>
          <p:cNvPr id="604" name="Google Shape;604;p77"/>
          <p:cNvPicPr preferRelativeResize="0"/>
          <p:nvPr/>
        </p:nvPicPr>
        <p:blipFill rotWithShape="1">
          <a:blip r:embed="rId3">
            <a:alphaModFix/>
          </a:blip>
          <a:srcRect b="33407" l="0" r="5428" t="3309"/>
          <a:stretch/>
        </p:blipFill>
        <p:spPr>
          <a:xfrm>
            <a:off x="0" y="978525"/>
            <a:ext cx="9144003" cy="4012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Host a Mentorship</a:t>
            </a:r>
            <a:endParaRPr/>
          </a:p>
        </p:txBody>
      </p:sp>
      <p:sp>
        <p:nvSpPr>
          <p:cNvPr id="610" name="Google Shape;610;p78"/>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 sz="1800"/>
              <a:t>Contact </a:t>
            </a:r>
            <a:r>
              <a:rPr lang="en" sz="1800" u="sng">
                <a:solidFill>
                  <a:schemeClr val="hlink"/>
                </a:solidFill>
                <a:hlinkClick r:id="rId3"/>
              </a:rPr>
              <a:t>mentorship@openmainframeproject.org</a:t>
            </a:r>
            <a:r>
              <a:rPr lang="en" sz="1800"/>
              <a:t> if you are interested.</a:t>
            </a:r>
            <a:endParaRPr sz="1800"/>
          </a:p>
        </p:txBody>
      </p:sp>
      <p:pic>
        <p:nvPicPr>
          <p:cNvPr id="611" name="Google Shape;611;p78"/>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Open Mainframe Project and The Linux Foundation Logos</a:t>
            </a:r>
            <a:endParaRPr sz="2500"/>
          </a:p>
        </p:txBody>
      </p:sp>
      <p:sp>
        <p:nvSpPr>
          <p:cNvPr id="617" name="Google Shape;617;p7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457200" rtl="0" algn="r">
              <a:spcBef>
                <a:spcPts val="400"/>
              </a:spcBef>
              <a:spcAft>
                <a:spcPts val="0"/>
              </a:spcAft>
              <a:buNone/>
            </a:pPr>
            <a:r>
              <a:rPr lang="en" sz="1400">
                <a:solidFill>
                  <a:schemeClr val="lt1"/>
                </a:solidFill>
              </a:rPr>
              <a:t>**</a:t>
            </a:r>
            <a:r>
              <a:rPr lang="en" sz="1400" u="sng">
                <a:solidFill>
                  <a:schemeClr val="hlink"/>
                </a:solidFill>
                <a:hlinkClick r:id="rId3"/>
              </a:rPr>
              <a:t>Download Logos</a:t>
            </a:r>
            <a:r>
              <a:rPr lang="en" sz="1400">
                <a:solidFill>
                  <a:schemeClr val="lt1"/>
                </a:solidFill>
              </a:rPr>
              <a:t>.</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sz="1600">
              <a:solidFill>
                <a:schemeClr val="lt1"/>
              </a:solidFill>
            </a:endParaRPr>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lang="en" sz="1400"/>
              <a:t>Contact </a:t>
            </a:r>
            <a:r>
              <a:rPr lang="en" sz="1400" u="sng">
                <a:solidFill>
                  <a:schemeClr val="hlink"/>
                </a:solidFill>
                <a:hlinkClick r:id="rId4"/>
              </a:rPr>
              <a:t>trademark@linuxfoundation.org</a:t>
            </a:r>
            <a:r>
              <a:rPr lang="en" sz="1400">
                <a:solidFill>
                  <a:srgbClr val="000000"/>
                </a:solidFill>
              </a:rPr>
              <a:t> with any questions. Please review our brand trademark policy </a:t>
            </a:r>
            <a:r>
              <a:rPr lang="en" sz="1400" u="sng">
                <a:solidFill>
                  <a:srgbClr val="1155CC"/>
                </a:solidFill>
                <a:hlinkClick r:id="rId5">
                  <a:extLst>
                    <a:ext uri="{A12FA001-AC4F-418D-AE19-62706E023703}">
                      <ahyp:hlinkClr val="tx"/>
                    </a:ext>
                  </a:extLst>
                </a:hlinkClick>
              </a:rPr>
              <a:t>here</a:t>
            </a:r>
            <a:r>
              <a:rPr lang="en" sz="1400"/>
              <a:t> and overview </a:t>
            </a:r>
            <a:r>
              <a:rPr lang="en" sz="1400" u="sng">
                <a:solidFill>
                  <a:srgbClr val="1155CC"/>
                </a:solidFill>
                <a:hlinkClick r:id="rId6">
                  <a:extLst>
                    <a:ext uri="{A12FA001-AC4F-418D-AE19-62706E023703}">
                      <ahyp:hlinkClr val="tx"/>
                    </a:ext>
                  </a:extLst>
                </a:hlinkClick>
              </a:rPr>
              <a:t>here</a:t>
            </a:r>
            <a:r>
              <a:rPr lang="en" sz="1400"/>
              <a:t>.</a:t>
            </a:r>
            <a:endParaRPr sz="1400"/>
          </a:p>
          <a:p>
            <a:pPr indent="0" lvl="0" marL="0" rtl="0" algn="l">
              <a:spcBef>
                <a:spcPts val="400"/>
              </a:spcBef>
              <a:spcAft>
                <a:spcPts val="0"/>
              </a:spcAft>
              <a:buNone/>
            </a:pPr>
            <a:r>
              <a:rPr lang="en" sz="1400"/>
              <a:t>Latest version of this deck posted monthly at </a:t>
            </a:r>
            <a:r>
              <a:rPr lang="en" sz="1400" u="sng">
                <a:solidFill>
                  <a:schemeClr val="hlink"/>
                </a:solidFill>
                <a:hlinkClick r:id="rId7"/>
              </a:rPr>
              <a:t>openmainframeproject.org/membership-overview</a:t>
            </a:r>
            <a:r>
              <a:rPr lang="en" sz="1400"/>
              <a:t> </a:t>
            </a:r>
            <a:endParaRPr sz="1400"/>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grpSp>
        <p:nvGrpSpPr>
          <p:cNvPr id="618" name="Google Shape;618;p79"/>
          <p:cNvGrpSpPr/>
          <p:nvPr/>
        </p:nvGrpSpPr>
        <p:grpSpPr>
          <a:xfrm>
            <a:off x="1420761" y="1045350"/>
            <a:ext cx="5763793" cy="2687050"/>
            <a:chOff x="1420761" y="1045350"/>
            <a:chExt cx="5763793" cy="2687050"/>
          </a:xfrm>
        </p:grpSpPr>
        <p:pic>
          <p:nvPicPr>
            <p:cNvPr id="619" name="Google Shape;619;p79"/>
            <p:cNvPicPr preferRelativeResize="0"/>
            <p:nvPr/>
          </p:nvPicPr>
          <p:blipFill>
            <a:blip r:embed="rId8">
              <a:alphaModFix/>
            </a:blip>
            <a:stretch>
              <a:fillRect/>
            </a:stretch>
          </p:blipFill>
          <p:spPr>
            <a:xfrm>
              <a:off x="1420761" y="1045350"/>
              <a:ext cx="2677901" cy="2677901"/>
            </a:xfrm>
            <a:prstGeom prst="rect">
              <a:avLst/>
            </a:prstGeom>
            <a:noFill/>
            <a:ln>
              <a:noFill/>
            </a:ln>
          </p:spPr>
        </p:pic>
        <p:pic>
          <p:nvPicPr>
            <p:cNvPr id="620" name="Google Shape;620;p79"/>
            <p:cNvPicPr preferRelativeResize="0"/>
            <p:nvPr/>
          </p:nvPicPr>
          <p:blipFill>
            <a:blip r:embed="rId9">
              <a:alphaModFix/>
            </a:blip>
            <a:stretch>
              <a:fillRect/>
            </a:stretch>
          </p:blipFill>
          <p:spPr>
            <a:xfrm>
              <a:off x="4624255" y="1297550"/>
              <a:ext cx="2560300" cy="24348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0"/>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300"/>
              <a:t>Thank you for supporting open source on mainframe!</a:t>
            </a:r>
            <a:endParaRPr sz="3300"/>
          </a:p>
        </p:txBody>
      </p:sp>
      <p:sp>
        <p:nvSpPr>
          <p:cNvPr id="626" name="Google Shape;626;p80"/>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sz="1600">
                <a:solidFill>
                  <a:schemeClr val="lt1"/>
                </a:solidFill>
              </a:rPr>
              <a:t>Find the latest version of this deck at </a:t>
            </a:r>
            <a:r>
              <a:rPr lang="en" sz="1500" u="sng">
                <a:solidFill>
                  <a:schemeClr val="hlink"/>
                </a:solidFill>
                <a:hlinkClick r:id="rId3"/>
              </a:rPr>
              <a:t>openmainframeproject.org/membership-overview</a:t>
            </a:r>
            <a:r>
              <a:rPr lang="en" sz="1500">
                <a:solidFill>
                  <a:schemeClr val="lt1"/>
                </a:solidFill>
              </a:rPr>
              <a:t>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a:t>
            </a:r>
            <a:r>
              <a:rPr lang="en"/>
              <a:t>:</a:t>
            </a:r>
            <a:br>
              <a:rPr lang="en"/>
            </a:br>
            <a:r>
              <a:rPr i="1" lang="en" sz="1800"/>
              <a:t>part of The Linux Foundation ecosystem of sustainable open source</a:t>
            </a:r>
            <a:endParaRPr i="1" sz="1800"/>
          </a:p>
        </p:txBody>
      </p:sp>
      <p:sp>
        <p:nvSpPr>
          <p:cNvPr id="309" name="Google Shape;309;p46"/>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 sz="1100">
                <a:latin typeface="Gill Sans"/>
                <a:ea typeface="Gill Sans"/>
                <a:cs typeface="Gill Sans"/>
                <a:sym typeface="Gill Sans"/>
              </a:rPr>
              <a:t>creating the largest shared technology investment in history</a:t>
            </a:r>
            <a:r>
              <a:rPr lang="en"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 sz="1100">
                <a:latin typeface="Gill Sans"/>
                <a:ea typeface="Gill Sans"/>
                <a:cs typeface="Gill Sans"/>
                <a:sym typeface="Gill Sans"/>
              </a:rPr>
              <a:t>The Linux Foundation is the umbrella organization for </a:t>
            </a:r>
            <a:r>
              <a:rPr b="1" lang="en" sz="1100">
                <a:latin typeface="Gill Sans"/>
                <a:ea typeface="Gill Sans"/>
                <a:cs typeface="Gill Sans"/>
                <a:sym typeface="Gill Sans"/>
              </a:rPr>
              <a:t>more than 1000 open source projects </a:t>
            </a:r>
            <a:r>
              <a:rPr lang="en"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10" name="Google Shape;310;p46"/>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11" name="Google Shape;311;p46"/>
          <p:cNvGrpSpPr/>
          <p:nvPr/>
        </p:nvGrpSpPr>
        <p:grpSpPr>
          <a:xfrm>
            <a:off x="163028" y="2976905"/>
            <a:ext cx="8523871" cy="1748496"/>
            <a:chOff x="163028" y="2976905"/>
            <a:chExt cx="8523871" cy="1748496"/>
          </a:xfrm>
        </p:grpSpPr>
        <p:grpSp>
          <p:nvGrpSpPr>
            <p:cNvPr id="312" name="Google Shape;312;p46"/>
            <p:cNvGrpSpPr/>
            <p:nvPr/>
          </p:nvGrpSpPr>
          <p:grpSpPr>
            <a:xfrm>
              <a:off x="2396375" y="2976905"/>
              <a:ext cx="4868470" cy="1329099"/>
              <a:chOff x="2124182" y="3261975"/>
              <a:chExt cx="4407052" cy="1138025"/>
            </a:xfrm>
          </p:grpSpPr>
          <p:pic>
            <p:nvPicPr>
              <p:cNvPr id="313" name="Google Shape;313;p46"/>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14" name="Google Shape;314;p46"/>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15" name="Google Shape;315;p46"/>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16" name="Google Shape;316;p46"/>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17" name="Google Shape;317;p46"/>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18" name="Google Shape;318;p46"/>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19" name="Google Shape;319;p46"/>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20" name="Google Shape;320;p46"/>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21" name="Google Shape;321;p46"/>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22" name="Google Shape;322;p46"/>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23" name="Google Shape;323;p46"/>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24" name="Google Shape;324;p46"/>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25" name="Google Shape;325;p46"/>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26" name="Google Shape;326;p46"/>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Check out the 2023 Annual Report for more!</a:t>
            </a:r>
            <a:endParaRPr/>
          </a:p>
        </p:txBody>
      </p:sp>
      <p:sp>
        <p:nvSpPr>
          <p:cNvPr id="332" name="Google Shape;332;p47"/>
          <p:cNvSpPr txBox="1"/>
          <p:nvPr>
            <p:ph idx="1" type="body"/>
          </p:nvPr>
        </p:nvSpPr>
        <p:spPr>
          <a:xfrm>
            <a:off x="317500" y="943425"/>
            <a:ext cx="3812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a:t>Our fourth annual report showcases the amazing impacts the Open Mainframe Project has had in driving innovation through collaborative development, with a look to 2023.</a:t>
            </a:r>
            <a:endParaRPr/>
          </a:p>
          <a:p>
            <a:pPr indent="0" lvl="0" marL="0" rtl="0" algn="l">
              <a:spcBef>
                <a:spcPts val="400"/>
              </a:spcBef>
              <a:spcAft>
                <a:spcPts val="0"/>
              </a:spcAft>
              <a:buNone/>
            </a:pPr>
            <a:r>
              <a:rPr lang="en"/>
              <a:t>Download and share with your </a:t>
            </a:r>
            <a:r>
              <a:rPr lang="en"/>
              <a:t>colleagues</a:t>
            </a:r>
            <a:r>
              <a:rPr lang="en"/>
              <a:t> and networks!</a:t>
            </a:r>
            <a:endParaRPr/>
          </a:p>
          <a:p>
            <a:pPr indent="0" lvl="0" marL="0" rtl="0" algn="l">
              <a:spcBef>
                <a:spcPts val="400"/>
              </a:spcBef>
              <a:spcAft>
                <a:spcPts val="0"/>
              </a:spcAft>
              <a:buNone/>
            </a:pPr>
            <a:r>
              <a:rPr lang="en" u="sng">
                <a:solidFill>
                  <a:schemeClr val="hlink"/>
                </a:solidFill>
                <a:hlinkClick r:id="rId3"/>
              </a:rPr>
              <a:t>openmainframeproject.org/annual-report/2023</a:t>
            </a:r>
            <a:r>
              <a:rPr lang="en"/>
              <a:t> </a:t>
            </a:r>
            <a:endParaRPr/>
          </a:p>
          <a:p>
            <a:pPr indent="0" lvl="0" marL="0" rtl="0" algn="l">
              <a:spcBef>
                <a:spcPts val="400"/>
              </a:spcBef>
              <a:spcAft>
                <a:spcPts val="0"/>
              </a:spcAft>
              <a:buNone/>
            </a:pPr>
            <a:r>
              <a:t/>
            </a:r>
            <a:endParaRPr/>
          </a:p>
        </p:txBody>
      </p:sp>
      <p:pic>
        <p:nvPicPr>
          <p:cNvPr id="333" name="Google Shape;333;p47"/>
          <p:cNvPicPr preferRelativeResize="0"/>
          <p:nvPr/>
        </p:nvPicPr>
        <p:blipFill rotWithShape="1">
          <a:blip r:embed="rId4">
            <a:alphaModFix/>
          </a:blip>
          <a:srcRect b="3015" l="514" r="524" t="-910"/>
          <a:stretch/>
        </p:blipFill>
        <p:spPr>
          <a:xfrm>
            <a:off x="4302825" y="943437"/>
            <a:ext cx="4690725" cy="3577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37" name="Shape 337"/>
        <p:cNvGrpSpPr/>
        <p:nvPr/>
      </p:nvGrpSpPr>
      <p:grpSpPr>
        <a:xfrm>
          <a:off x="0" y="0"/>
          <a:ext cx="0" cy="0"/>
          <a:chOff x="0" y="0"/>
          <a:chExt cx="0" cy="0"/>
        </a:xfrm>
      </p:grpSpPr>
      <p:sp>
        <p:nvSpPr>
          <p:cNvPr id="338" name="Google Shape;338;p48"/>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40" name="Google Shape;340;p48"/>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41" name="Google Shape;341;p48"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47" name="Google Shape;347;p49"/>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48" name="Google Shape;348;p49"/>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Broad Open Source Supported on Mainframe</a:t>
            </a:r>
            <a:endParaRPr/>
          </a:p>
        </p:txBody>
      </p:sp>
      <p:sp>
        <p:nvSpPr>
          <p:cNvPr id="354" name="Google Shape;354;p50"/>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400"/>
              <a:t>Source: </a:t>
            </a:r>
            <a:r>
              <a:rPr lang="en" sz="1400" u="sng">
                <a:solidFill>
                  <a:schemeClr val="hlink"/>
                </a:solidFill>
                <a:hlinkClick r:id="rId3"/>
              </a:rPr>
              <a:t>https://landscape.openmainframeproject.org/?group=open-source-ecosystem</a:t>
            </a:r>
            <a:r>
              <a:rPr lang="en" sz="1400"/>
              <a:t> </a:t>
            </a:r>
            <a:endParaRPr sz="1400"/>
          </a:p>
        </p:txBody>
      </p:sp>
      <p:pic>
        <p:nvPicPr>
          <p:cNvPr id="355" name="Google Shape;355;p50"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61" name="Google Shape;361;p51"/>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62" name="Google Shape;362;p51"/>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363" name="Google Shape;363;p51"/>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364" name="Google Shape;364;p51"/>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365" name="Google Shape;365;p51"/>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366" name="Google Shape;366;p51"/>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367" name="Google Shape;367;p51"/>
          <p:cNvCxnSpPr>
            <a:stCxn id="361" idx="1"/>
            <a:endCxn id="363"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368" name="Google Shape;368;p51"/>
          <p:cNvCxnSpPr>
            <a:stCxn id="369" idx="0"/>
            <a:endCxn id="363"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370" name="Google Shape;370;p51"/>
          <p:cNvCxnSpPr>
            <a:stCxn id="362" idx="0"/>
            <a:endCxn id="361"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371" name="Google Shape;371;p51"/>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372" name="Google Shape;372;p51"/>
          <p:cNvGrpSpPr/>
          <p:nvPr/>
        </p:nvGrpSpPr>
        <p:grpSpPr>
          <a:xfrm>
            <a:off x="661081" y="2783929"/>
            <a:ext cx="3968564" cy="1359901"/>
            <a:chOff x="661081" y="2936329"/>
            <a:chExt cx="3968564" cy="1359901"/>
          </a:xfrm>
        </p:grpSpPr>
        <p:sp>
          <p:nvSpPr>
            <p:cNvPr id="373" name="Google Shape;373;p51"/>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4" name="Google Shape;374;p51"/>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69" name="Google Shape;369;p51"/>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5" name="Google Shape;375;p51"/>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6" name="Google Shape;376;p51"/>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377" name="Google Shape;377;p51"/>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378" name="Google Shape;378;p51"/>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379" name="Google Shape;379;p51"/>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380" name="Google Shape;380;p51"/>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381" name="Google Shape;381;p51"/>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382" name="Google Shape;382;p51"/>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383" name="Google Shape;383;p51"/>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384" name="Google Shape;384;p51"/>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